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9" r:id="rId4"/>
    <p:sldId id="260" r:id="rId5"/>
    <p:sldId id="261" r:id="rId6"/>
    <p:sldId id="262" r:id="rId7"/>
    <p:sldId id="263" r:id="rId8"/>
    <p:sldId id="267" r:id="rId9"/>
    <p:sldId id="264" r:id="rId10"/>
    <p:sldId id="266" r:id="rId11"/>
    <p:sldId id="257" r:id="rId12"/>
    <p:sldId id="2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p:restoredTop sz="93692"/>
  </p:normalViewPr>
  <p:slideViewPr>
    <p:cSldViewPr>
      <p:cViewPr>
        <p:scale>
          <a:sx n="78" d="100"/>
          <a:sy n="78" d="100"/>
        </p:scale>
        <p:origin x="1376"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93B5A5-F446-4BAA-A867-75004FD75401}"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120593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93B5A5-F446-4BAA-A867-75004FD75401}"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339675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93B5A5-F446-4BAA-A867-75004FD75401}"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20420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93B5A5-F446-4BAA-A867-75004FD75401}"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410765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3B5A5-F446-4BAA-A867-75004FD75401}"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343506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93B5A5-F446-4BAA-A867-75004FD75401}"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283562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93B5A5-F446-4BAA-A867-75004FD75401}"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216392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93B5A5-F446-4BAA-A867-75004FD75401}"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179540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3B5A5-F446-4BAA-A867-75004FD75401}"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54477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3B5A5-F446-4BAA-A867-75004FD75401}"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325335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3B5A5-F446-4BAA-A867-75004FD75401}"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41149417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B5A5-F446-4BAA-A867-75004FD75401}" type="datetimeFigureOut">
              <a:rPr lang="en-GB" smtClean="0"/>
              <a:t>22/02/2018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264E-8019-4BF3-8E58-3E8D0A17CFAB}" type="slidenum">
              <a:rPr lang="en-GB" smtClean="0"/>
              <a:t>‹#›</a:t>
            </a:fld>
            <a:endParaRPr lang="en-GB"/>
          </a:p>
        </p:txBody>
      </p:sp>
    </p:spTree>
    <p:extLst>
      <p:ext uri="{BB962C8B-B14F-4D97-AF65-F5344CB8AC3E}">
        <p14:creationId xmlns:p14="http://schemas.microsoft.com/office/powerpoint/2010/main" val="138901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hyperlink" Target="http://aquaspace-h2020.e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jpeg"/><Relationship Id="rId5" Type="http://schemas.openxmlformats.org/officeDocument/2006/relationships/hyperlink" Target="http://aquaspace-h2020.eu/" TargetMode="External"/><Relationship Id="rId1" Type="http://schemas.openxmlformats.org/officeDocument/2006/relationships/slideLayout" Target="../slideLayouts/slideLayout2.xml"/><Relationship Id="rId2" Type="http://schemas.openxmlformats.org/officeDocument/2006/relationships/hyperlink" Target="http://www.aquaspace-h2020.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34104"/>
            <a:ext cx="7772400" cy="1201624"/>
          </a:xfrm>
        </p:spPr>
        <p:txBody>
          <a:bodyPr>
            <a:normAutofit/>
          </a:bodyPr>
          <a:lstStyle/>
          <a:p>
            <a:r>
              <a:rPr lang="en-GB" sz="2800" b="1" dirty="0">
                <a:solidFill>
                  <a:schemeClr val="tx2"/>
                </a:solidFill>
              </a:rPr>
              <a:t>Topic 2: The Ecosystem Approach to Aquaculture and Spatial Planning</a:t>
            </a:r>
          </a:p>
        </p:txBody>
      </p:sp>
      <p:sp>
        <p:nvSpPr>
          <p:cNvPr id="3" name="Subtitle 2"/>
          <p:cNvSpPr>
            <a:spLocks noGrp="1"/>
          </p:cNvSpPr>
          <p:nvPr>
            <p:ph type="subTitle" idx="1"/>
          </p:nvPr>
        </p:nvSpPr>
        <p:spPr>
          <a:xfrm>
            <a:off x="1910555" y="5485202"/>
            <a:ext cx="6400800" cy="1101697"/>
          </a:xfrm>
        </p:spPr>
        <p:txBody>
          <a:bodyPr>
            <a:normAutofit fontScale="92500" lnSpcReduction="10000"/>
          </a:bodyPr>
          <a:lstStyle/>
          <a:p>
            <a:r>
              <a:rPr lang="en-GB" sz="1200" dirty="0">
                <a:solidFill>
                  <a:schemeClr val="tx1"/>
                </a:solidFill>
              </a:rPr>
              <a:t>The </a:t>
            </a:r>
            <a:r>
              <a:rPr lang="en-GB" sz="1200" dirty="0" smtClean="0">
                <a:solidFill>
                  <a:schemeClr val="tx1"/>
                </a:solidFill>
              </a:rPr>
              <a:t>materials used here have been assembled as </a:t>
            </a:r>
            <a:r>
              <a:rPr lang="en-GB" sz="1200" dirty="0">
                <a:solidFill>
                  <a:schemeClr val="tx1"/>
                </a:solidFill>
              </a:rPr>
              <a:t>part of the </a:t>
            </a:r>
            <a:r>
              <a:rPr lang="en-GB" sz="1200" dirty="0" err="1">
                <a:solidFill>
                  <a:schemeClr val="tx1"/>
                </a:solidFill>
              </a:rPr>
              <a:t>AquaSpace</a:t>
            </a:r>
            <a:r>
              <a:rPr lang="en-GB" sz="1200" dirty="0">
                <a:solidFill>
                  <a:schemeClr val="tx1"/>
                </a:solidFill>
              </a:rPr>
              <a:t> </a:t>
            </a:r>
            <a:r>
              <a:rPr lang="en-GB" sz="1200" dirty="0" smtClean="0">
                <a:solidFill>
                  <a:schemeClr val="tx1"/>
                </a:solidFill>
              </a:rPr>
              <a:t>project</a:t>
            </a:r>
            <a:br>
              <a:rPr lang="en-GB" sz="1200" dirty="0" smtClean="0">
                <a:solidFill>
                  <a:schemeClr val="tx1"/>
                </a:solidFill>
              </a:rPr>
            </a:br>
            <a:r>
              <a:rPr lang="en-GB" sz="1200" dirty="0" smtClean="0">
                <a:solidFill>
                  <a:schemeClr val="tx1"/>
                </a:solidFill>
              </a:rPr>
              <a:t>(</a:t>
            </a:r>
            <a:r>
              <a:rPr lang="en-GB" sz="1200" dirty="0">
                <a:solidFill>
                  <a:schemeClr val="tx1"/>
                </a:solidFill>
              </a:rPr>
              <a:t>Ecosystem Approach to making Space for Aquaculture, </a:t>
            </a:r>
            <a:r>
              <a:rPr lang="en-GB" sz="1200" u="sng" dirty="0">
                <a:solidFill>
                  <a:schemeClr val="tx1"/>
                </a:solidFill>
                <a:hlinkClick r:id="rId2"/>
              </a:rPr>
              <a:t>http://aquaspace-h2020.eu</a:t>
            </a:r>
            <a:r>
              <a:rPr lang="en-GB" sz="1200" dirty="0">
                <a:solidFill>
                  <a:schemeClr val="tx1"/>
                </a:solidFill>
              </a:rPr>
              <a:t>) </a:t>
            </a:r>
            <a:r>
              <a:rPr lang="en-GB" sz="1200" dirty="0" smtClean="0">
                <a:solidFill>
                  <a:schemeClr val="tx1"/>
                </a:solidFill>
              </a:rPr>
              <a:t/>
            </a:r>
            <a:br>
              <a:rPr lang="en-GB" sz="1200" dirty="0" smtClean="0">
                <a:solidFill>
                  <a:schemeClr val="tx1"/>
                </a:solidFill>
              </a:rPr>
            </a:br>
            <a:r>
              <a:rPr lang="en-GB" sz="1200" dirty="0" smtClean="0">
                <a:solidFill>
                  <a:schemeClr val="tx1"/>
                </a:solidFill>
              </a:rPr>
              <a:t>and </a:t>
            </a:r>
            <a:r>
              <a:rPr lang="en-GB" sz="1200" dirty="0">
                <a:solidFill>
                  <a:schemeClr val="tx1"/>
                </a:solidFill>
              </a:rPr>
              <a:t>has received funding from the European Union's Horizon 2020 Framework Programme </a:t>
            </a:r>
            <a:r>
              <a:rPr lang="en-GB" sz="1200" dirty="0" smtClean="0">
                <a:solidFill>
                  <a:schemeClr val="tx1"/>
                </a:solidFill>
              </a:rPr>
              <a:t/>
            </a:r>
            <a:br>
              <a:rPr lang="en-GB" sz="1200" dirty="0" smtClean="0">
                <a:solidFill>
                  <a:schemeClr val="tx1"/>
                </a:solidFill>
              </a:rPr>
            </a:br>
            <a:r>
              <a:rPr lang="en-GB" sz="1200" dirty="0" smtClean="0">
                <a:solidFill>
                  <a:schemeClr val="tx1"/>
                </a:solidFill>
              </a:rPr>
              <a:t>for Research </a:t>
            </a:r>
            <a:r>
              <a:rPr lang="en-GB" sz="1200" dirty="0">
                <a:solidFill>
                  <a:schemeClr val="tx1"/>
                </a:solidFill>
              </a:rPr>
              <a:t>and Innovation under grant agreement n° 633476</a:t>
            </a:r>
            <a:r>
              <a:rPr lang="en-GB" sz="1200" dirty="0" smtClean="0">
                <a:solidFill>
                  <a:schemeClr val="tx1"/>
                </a:solidFill>
              </a:rPr>
              <a:t>.</a:t>
            </a:r>
          </a:p>
          <a:p>
            <a:r>
              <a:rPr lang="en-GB" sz="1200" dirty="0" smtClean="0">
                <a:solidFill>
                  <a:schemeClr val="tx1"/>
                </a:solidFill>
              </a:rPr>
              <a:t>They may </a:t>
            </a:r>
            <a:r>
              <a:rPr lang="en-GB" sz="1200" dirty="0">
                <a:solidFill>
                  <a:schemeClr val="tx1"/>
                </a:solidFill>
              </a:rPr>
              <a:t>be used under a </a:t>
            </a:r>
            <a:r>
              <a:rPr lang="en-GB" sz="1200" dirty="0" smtClean="0">
                <a:solidFill>
                  <a:schemeClr val="tx1"/>
                </a:solidFill>
                <a:hlinkClick r:id="rId3"/>
              </a:rPr>
              <a:t>Creative </a:t>
            </a:r>
            <a:r>
              <a:rPr lang="en-GB" sz="1200" dirty="0">
                <a:solidFill>
                  <a:schemeClr val="tx1"/>
                </a:solidFill>
                <a:hlinkClick r:id="rId3"/>
              </a:rPr>
              <a:t>Commons Attribution-ShareAlike 4.0 International </a:t>
            </a:r>
            <a:r>
              <a:rPr lang="en-GB" sz="1200" dirty="0" smtClean="0">
                <a:solidFill>
                  <a:schemeClr val="tx1"/>
                </a:solidFill>
                <a:hlinkClick r:id="rId3"/>
              </a:rPr>
              <a:t>License</a:t>
            </a:r>
            <a:r>
              <a:rPr lang="en-GB" sz="1200" dirty="0" smtClean="0">
                <a:solidFill>
                  <a:schemeClr val="tx1"/>
                </a:solidFill>
              </a:rPr>
              <a:t>, </a:t>
            </a:r>
            <a:r>
              <a:rPr lang="en-GB" sz="1200" dirty="0">
                <a:solidFill>
                  <a:schemeClr val="tx1"/>
                </a:solidFill>
              </a:rPr>
              <a:t>with </a:t>
            </a:r>
            <a:r>
              <a:rPr lang="en-GB" sz="1200" dirty="0" smtClean="0">
                <a:solidFill>
                  <a:schemeClr val="tx1"/>
                </a:solidFill>
              </a:rPr>
              <a:t>attribution to the author</a:t>
            </a:r>
            <a:endParaRPr lang="en-GB" sz="120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0619" y="584270"/>
            <a:ext cx="3486777" cy="1548586"/>
          </a:xfrm>
          <a:prstGeom prst="rect">
            <a:avLst/>
          </a:prstGeom>
        </p:spPr>
      </p:pic>
      <p:grpSp>
        <p:nvGrpSpPr>
          <p:cNvPr id="10" name="Group 9"/>
          <p:cNvGrpSpPr/>
          <p:nvPr/>
        </p:nvGrpSpPr>
        <p:grpSpPr>
          <a:xfrm>
            <a:off x="475227" y="5485202"/>
            <a:ext cx="1435328" cy="1256166"/>
            <a:chOff x="475227" y="5485202"/>
            <a:chExt cx="1435328" cy="1256166"/>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27" y="5485202"/>
              <a:ext cx="1435328" cy="975245"/>
            </a:xfrm>
            <a:prstGeom prst="rect">
              <a:avLst/>
            </a:prstGeom>
          </p:spPr>
        </p:pic>
        <p:sp>
          <p:nvSpPr>
            <p:cNvPr id="6" name="TextBox 5"/>
            <p:cNvSpPr txBox="1"/>
            <p:nvPr/>
          </p:nvSpPr>
          <p:spPr>
            <a:xfrm>
              <a:off x="475227" y="6433591"/>
              <a:ext cx="1425302" cy="307777"/>
            </a:xfrm>
            <a:prstGeom prst="rect">
              <a:avLst/>
            </a:prstGeom>
            <a:noFill/>
          </p:spPr>
          <p:txBody>
            <a:bodyPr wrap="square" rtlCol="0">
              <a:spAutoFit/>
            </a:bodyPr>
            <a:lstStyle/>
            <a:p>
              <a:pPr algn="ctr"/>
              <a:r>
                <a:rPr lang="en-GB" sz="1400" dirty="0" smtClean="0"/>
                <a:t>Horizon 2020</a:t>
              </a:r>
              <a:endParaRPr lang="en-GB" sz="1400" dirty="0"/>
            </a:p>
          </p:txBody>
        </p:sp>
      </p:grpSp>
      <p:sp>
        <p:nvSpPr>
          <p:cNvPr id="7" name="TextBox 6"/>
          <p:cNvSpPr txBox="1"/>
          <p:nvPr/>
        </p:nvSpPr>
        <p:spPr>
          <a:xfrm>
            <a:off x="2051720" y="3984656"/>
            <a:ext cx="5040560" cy="830997"/>
          </a:xfrm>
          <a:prstGeom prst="rect">
            <a:avLst/>
          </a:prstGeom>
          <a:noFill/>
        </p:spPr>
        <p:txBody>
          <a:bodyPr wrap="square" rtlCol="0">
            <a:spAutoFit/>
          </a:bodyPr>
          <a:lstStyle/>
          <a:p>
            <a:pPr algn="ctr"/>
            <a:r>
              <a:rPr lang="en-GB" sz="2400" dirty="0" smtClean="0">
                <a:solidFill>
                  <a:schemeClr val="bg1">
                    <a:lumMod val="50000"/>
                  </a:schemeClr>
                </a:solidFill>
              </a:rPr>
              <a:t>Paul Tett</a:t>
            </a:r>
          </a:p>
          <a:p>
            <a:pPr algn="ctr"/>
            <a:r>
              <a:rPr lang="en-GB" sz="2400" dirty="0" smtClean="0">
                <a:solidFill>
                  <a:schemeClr val="bg1">
                    <a:lumMod val="50000"/>
                  </a:schemeClr>
                </a:solidFill>
              </a:rPr>
              <a:t>SAMS</a:t>
            </a:r>
            <a:endParaRPr lang="en-GB" sz="2400" dirty="0">
              <a:solidFill>
                <a:schemeClr val="bg1">
                  <a:lumMod val="50000"/>
                </a:schemeClr>
              </a:solidFill>
            </a:endParaRPr>
          </a:p>
        </p:txBody>
      </p:sp>
      <p:sp>
        <p:nvSpPr>
          <p:cNvPr id="8" name="TextBox 7"/>
          <p:cNvSpPr txBox="1"/>
          <p:nvPr/>
        </p:nvSpPr>
        <p:spPr>
          <a:xfrm>
            <a:off x="683568" y="2103239"/>
            <a:ext cx="7776864" cy="646331"/>
          </a:xfrm>
          <a:prstGeom prst="rect">
            <a:avLst/>
          </a:prstGeom>
          <a:noFill/>
        </p:spPr>
        <p:txBody>
          <a:bodyPr wrap="square" rtlCol="0">
            <a:spAutoFit/>
          </a:bodyPr>
          <a:lstStyle/>
          <a:p>
            <a:pPr algn="ctr"/>
            <a:r>
              <a:rPr lang="en-GB" dirty="0">
                <a:solidFill>
                  <a:schemeClr val="tx2"/>
                </a:solidFill>
              </a:rPr>
              <a:t>Masters Module </a:t>
            </a:r>
            <a:endParaRPr lang="en-GB" dirty="0" smtClean="0">
              <a:solidFill>
                <a:schemeClr val="tx2"/>
              </a:solidFill>
            </a:endParaRPr>
          </a:p>
          <a:p>
            <a:pPr algn="ctr"/>
            <a:r>
              <a:rPr lang="en-GB" dirty="0" smtClean="0">
                <a:solidFill>
                  <a:schemeClr val="tx2"/>
                </a:solidFill>
              </a:rPr>
              <a:t>PLANNING </a:t>
            </a:r>
            <a:r>
              <a:rPr lang="en-GB" dirty="0">
                <a:solidFill>
                  <a:schemeClr val="tx2"/>
                </a:solidFill>
              </a:rPr>
              <a:t>AND MANAGING THE USE OF SPACE FOR AQUACULTURE</a:t>
            </a:r>
          </a:p>
        </p:txBody>
      </p:sp>
      <p:sp>
        <p:nvSpPr>
          <p:cNvPr id="9" name="TextBox 8"/>
          <p:cNvSpPr txBox="1"/>
          <p:nvPr/>
        </p:nvSpPr>
        <p:spPr>
          <a:xfrm>
            <a:off x="2051720" y="4919424"/>
            <a:ext cx="5040560" cy="369332"/>
          </a:xfrm>
          <a:prstGeom prst="rect">
            <a:avLst/>
          </a:prstGeom>
          <a:noFill/>
        </p:spPr>
        <p:txBody>
          <a:bodyPr wrap="square" rtlCol="0">
            <a:spAutoFit/>
          </a:bodyPr>
          <a:lstStyle/>
          <a:p>
            <a:pPr algn="ctr"/>
            <a:r>
              <a:rPr lang="en-GB" dirty="0" smtClean="0">
                <a:solidFill>
                  <a:schemeClr val="bg1">
                    <a:lumMod val="50000"/>
                  </a:schemeClr>
                </a:solidFill>
              </a:rPr>
              <a:t>22 Feb2018</a:t>
            </a:r>
            <a:endParaRPr lang="en-GB" dirty="0">
              <a:solidFill>
                <a:schemeClr val="bg1">
                  <a:lumMod val="50000"/>
                </a:schemeClr>
              </a:solidFill>
            </a:endParaRPr>
          </a:p>
        </p:txBody>
      </p:sp>
    </p:spTree>
    <p:extLst>
      <p:ext uri="{BB962C8B-B14F-4D97-AF65-F5344CB8AC3E}">
        <p14:creationId xmlns:p14="http://schemas.microsoft.com/office/powerpoint/2010/main" val="3643626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US" dirty="0" err="1" smtClean="0"/>
              <a:t>Licences</a:t>
            </a:r>
            <a:r>
              <a:rPr lang="en-US" dirty="0" smtClean="0"/>
              <a:t> and tools</a:t>
            </a:r>
            <a:br>
              <a:rPr lang="en-US" dirty="0" smtClean="0"/>
            </a:br>
            <a:r>
              <a:rPr lang="en-US" sz="2700" dirty="0" err="1" smtClean="0"/>
              <a:t>Licences</a:t>
            </a:r>
            <a:r>
              <a:rPr lang="en-US" sz="2700" dirty="0" smtClean="0"/>
              <a:t> are switches that must by ‘ON’ for the enterprise to be viable; in some cases they are legal permissions</a:t>
            </a:r>
            <a:endParaRPr lang="en-US" sz="2700" dirty="0"/>
          </a:p>
        </p:txBody>
      </p:sp>
      <p:pic>
        <p:nvPicPr>
          <p:cNvPr id="4" name="AQUASPACE-licencesv3.pdf" descr="AQUASPACE-licencesv3.pdf"/>
          <p:cNvPicPr>
            <a:picLocks noGrp="1" noChangeAspect="1"/>
          </p:cNvPicPr>
          <p:nvPr>
            <p:ph idx="1"/>
          </p:nvPr>
        </p:nvPicPr>
        <p:blipFill>
          <a:blip r:embed="rId2">
            <a:extLst/>
          </a:blip>
          <a:stretch>
            <a:fillRect/>
          </a:stretch>
        </p:blipFill>
        <p:spPr>
          <a:xfrm>
            <a:off x="1619672" y="1556792"/>
            <a:ext cx="6254681" cy="5112000"/>
          </a:xfrm>
          <a:prstGeom prst="rect">
            <a:avLst/>
          </a:prstGeom>
          <a:ln w="12700">
            <a:miter lim="400000"/>
          </a:ln>
        </p:spPr>
      </p:pic>
      <p:grpSp>
        <p:nvGrpSpPr>
          <p:cNvPr id="18" name="Group 17"/>
          <p:cNvGrpSpPr/>
          <p:nvPr/>
        </p:nvGrpSpPr>
        <p:grpSpPr>
          <a:xfrm>
            <a:off x="379548" y="2924944"/>
            <a:ext cx="8536147" cy="3743848"/>
            <a:chOff x="379548" y="2924944"/>
            <a:chExt cx="8536147" cy="3743848"/>
          </a:xfrm>
        </p:grpSpPr>
        <p:sp>
          <p:nvSpPr>
            <p:cNvPr id="12" name="Rounded Rectangular Callout 11"/>
            <p:cNvSpPr/>
            <p:nvPr/>
          </p:nvSpPr>
          <p:spPr>
            <a:xfrm>
              <a:off x="457200" y="4544544"/>
              <a:ext cx="914400" cy="612648"/>
            </a:xfrm>
            <a:prstGeom prst="wedgeRoundRectCallout">
              <a:avLst>
                <a:gd name="adj1" fmla="val 168453"/>
                <a:gd name="adj2" fmla="val 598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dirty="0" smtClean="0"/>
                <a:t>odel</a:t>
              </a:r>
            </a:p>
            <a:p>
              <a:pPr algn="ctr"/>
              <a:r>
                <a:rPr lang="en-US" dirty="0" smtClean="0"/>
                <a:t>tools</a:t>
              </a:r>
              <a:endParaRPr lang="en-US" dirty="0"/>
            </a:p>
          </p:txBody>
        </p:sp>
        <p:sp>
          <p:nvSpPr>
            <p:cNvPr id="14" name="Rounded Rectangular Callout 13"/>
            <p:cNvSpPr/>
            <p:nvPr/>
          </p:nvSpPr>
          <p:spPr>
            <a:xfrm>
              <a:off x="379548" y="3089775"/>
              <a:ext cx="1168116" cy="612648"/>
            </a:xfrm>
            <a:prstGeom prst="wedgeRoundRectCallout">
              <a:avLst>
                <a:gd name="adj1" fmla="val 246767"/>
                <a:gd name="adj2" fmla="val -494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economic</a:t>
              </a:r>
            </a:p>
            <a:p>
              <a:pPr algn="ctr"/>
              <a:r>
                <a:rPr lang="en-US" dirty="0" smtClean="0"/>
                <a:t>tools</a:t>
              </a:r>
              <a:endParaRPr lang="en-US" dirty="0"/>
            </a:p>
          </p:txBody>
        </p:sp>
        <p:sp>
          <p:nvSpPr>
            <p:cNvPr id="15" name="Rounded Rectangular Callout 14"/>
            <p:cNvSpPr/>
            <p:nvPr/>
          </p:nvSpPr>
          <p:spPr>
            <a:xfrm>
              <a:off x="7740352" y="2924944"/>
              <a:ext cx="1152128" cy="966204"/>
            </a:xfrm>
            <a:prstGeom prst="wedgeRoundRectCallout">
              <a:avLst>
                <a:gd name="adj1" fmla="val -154619"/>
                <a:gd name="adj2" fmla="val 163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a:t>
              </a:r>
            </a:p>
            <a:p>
              <a:pPr algn="ctr"/>
              <a:r>
                <a:rPr lang="en-US" dirty="0" err="1" smtClean="0"/>
                <a:t>Licence</a:t>
              </a:r>
              <a:endParaRPr lang="en-US" dirty="0" smtClean="0"/>
            </a:p>
            <a:p>
              <a:pPr algn="ctr"/>
              <a:r>
                <a:rPr lang="en-US" dirty="0" smtClean="0"/>
                <a:t>tools</a:t>
              </a:r>
              <a:endParaRPr lang="en-US" dirty="0"/>
            </a:p>
          </p:txBody>
        </p:sp>
        <p:sp>
          <p:nvSpPr>
            <p:cNvPr id="16" name="Rounded Rectangular Callout 15"/>
            <p:cNvSpPr/>
            <p:nvPr/>
          </p:nvSpPr>
          <p:spPr>
            <a:xfrm>
              <a:off x="7763567" y="4479020"/>
              <a:ext cx="1152128" cy="966204"/>
            </a:xfrm>
            <a:prstGeom prst="wedgeRoundRectCallout">
              <a:avLst>
                <a:gd name="adj1" fmla="val -167374"/>
                <a:gd name="adj2" fmla="val -30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Planning</a:t>
              </a:r>
            </a:p>
            <a:p>
              <a:pPr algn="ctr"/>
              <a:r>
                <a:rPr lang="en-US" dirty="0" smtClean="0"/>
                <a:t>tools</a:t>
              </a:r>
              <a:endParaRPr lang="en-US" dirty="0"/>
            </a:p>
          </p:txBody>
        </p:sp>
        <p:sp>
          <p:nvSpPr>
            <p:cNvPr id="17" name="Rounded Rectangle 16"/>
            <p:cNvSpPr/>
            <p:nvPr/>
          </p:nvSpPr>
          <p:spPr>
            <a:xfrm>
              <a:off x="6228184" y="5877272"/>
              <a:ext cx="2664296" cy="791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AquasSpace</a:t>
              </a:r>
              <a:r>
                <a:rPr lang="en-US" dirty="0" smtClean="0"/>
                <a:t> Tools</a:t>
              </a:r>
              <a:endParaRPr lang="en-US" dirty="0"/>
            </a:p>
          </p:txBody>
        </p:sp>
      </p:grpSp>
    </p:spTree>
    <p:extLst>
      <p:ext uri="{BB962C8B-B14F-4D97-AF65-F5344CB8AC3E}">
        <p14:creationId xmlns:p14="http://schemas.microsoft.com/office/powerpoint/2010/main" val="181413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253" y="0"/>
            <a:ext cx="4163169" cy="6858000"/>
          </a:xfrm>
          <a:prstGeom prst="rect">
            <a:avLst/>
          </a:prstGeom>
        </p:spPr>
      </p:pic>
      <p:sp>
        <p:nvSpPr>
          <p:cNvPr id="2" name="Title 1"/>
          <p:cNvSpPr>
            <a:spLocks noGrp="1"/>
          </p:cNvSpPr>
          <p:nvPr>
            <p:ph type="title"/>
          </p:nvPr>
        </p:nvSpPr>
        <p:spPr>
          <a:xfrm>
            <a:off x="152542" y="260648"/>
            <a:ext cx="5040560" cy="2397586"/>
          </a:xfrm>
        </p:spPr>
        <p:txBody>
          <a:bodyPr>
            <a:normAutofit fontScale="90000"/>
          </a:bodyPr>
          <a:lstStyle/>
          <a:p>
            <a:r>
              <a:rPr lang="en-GB" sz="3600" b="1" dirty="0" smtClean="0">
                <a:solidFill>
                  <a:schemeClr val="tx2"/>
                </a:solidFill>
              </a:rPr>
              <a:t>Summary: from the principles of the Ecosystem Approach to their operational application</a:t>
            </a:r>
            <a:br>
              <a:rPr lang="en-GB" sz="3600" b="1" dirty="0" smtClean="0">
                <a:solidFill>
                  <a:schemeClr val="tx2"/>
                </a:solidFill>
              </a:rPr>
            </a:br>
            <a:r>
              <a:rPr lang="en-GB" sz="3600" b="1" dirty="0" smtClean="0">
                <a:solidFill>
                  <a:schemeClr val="tx2"/>
                </a:solidFill>
              </a:rPr>
              <a:t>in Aquaculture</a:t>
            </a:r>
            <a:endParaRPr lang="en-GB" sz="3600" b="1" dirty="0">
              <a:solidFill>
                <a:schemeClr val="tx2"/>
              </a:solidFill>
            </a:endParaRPr>
          </a:p>
        </p:txBody>
      </p:sp>
      <p:sp>
        <p:nvSpPr>
          <p:cNvPr id="11" name="Rectangle 10"/>
          <p:cNvSpPr/>
          <p:nvPr/>
        </p:nvSpPr>
        <p:spPr>
          <a:xfrm>
            <a:off x="442197" y="2953112"/>
            <a:ext cx="4536504" cy="3785652"/>
          </a:xfrm>
          <a:prstGeom prst="rect">
            <a:avLst/>
          </a:prstGeom>
          <a:ln>
            <a:solidFill>
              <a:schemeClr val="tx2"/>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smtClean="0">
                <a:solidFill>
                  <a:prstClr val="black"/>
                </a:solidFill>
              </a:rPr>
              <a:t>EA </a:t>
            </a:r>
            <a:r>
              <a:rPr lang="en-GB" sz="2400" dirty="0" smtClean="0">
                <a:solidFill>
                  <a:prstClr val="black"/>
                </a:solidFill>
              </a:rPr>
              <a:t>is Ecosystem Approach;</a:t>
            </a:r>
          </a:p>
          <a:p>
            <a:pPr algn="ctr"/>
            <a:r>
              <a:rPr lang="en-GB" sz="2400" b="1" dirty="0" smtClean="0">
                <a:solidFill>
                  <a:prstClr val="black"/>
                </a:solidFill>
              </a:rPr>
              <a:t>EAA</a:t>
            </a:r>
            <a:r>
              <a:rPr lang="en-GB" sz="2400" dirty="0" smtClean="0">
                <a:solidFill>
                  <a:prstClr val="black"/>
                </a:solidFill>
              </a:rPr>
              <a:t> is Ecosystem Approach to Aquaculture;</a:t>
            </a:r>
          </a:p>
          <a:p>
            <a:pPr algn="ctr"/>
            <a:r>
              <a:rPr lang="en-GB" sz="2400" b="1" dirty="0" smtClean="0">
                <a:solidFill>
                  <a:prstClr val="black"/>
                </a:solidFill>
              </a:rPr>
              <a:t>AM </a:t>
            </a:r>
            <a:r>
              <a:rPr lang="en-GB" sz="2400" dirty="0" smtClean="0">
                <a:solidFill>
                  <a:prstClr val="black"/>
                </a:solidFill>
              </a:rPr>
              <a:t> is Adaptive Management, making use of the monitoring feedback loop;</a:t>
            </a:r>
          </a:p>
          <a:p>
            <a:pPr algn="ctr"/>
            <a:r>
              <a:rPr lang="en-GB" sz="2400" b="1" dirty="0" smtClean="0">
                <a:solidFill>
                  <a:prstClr val="black"/>
                </a:solidFill>
              </a:rPr>
              <a:t>MSP</a:t>
            </a:r>
            <a:r>
              <a:rPr lang="en-GB" sz="2400" dirty="0" smtClean="0">
                <a:solidFill>
                  <a:prstClr val="black"/>
                </a:solidFill>
              </a:rPr>
              <a:t> is Marine Spatial Planning;</a:t>
            </a:r>
          </a:p>
          <a:p>
            <a:pPr algn="ctr"/>
            <a:r>
              <a:rPr lang="en-GB" sz="2400" b="1" dirty="0" smtClean="0">
                <a:solidFill>
                  <a:prstClr val="black"/>
                </a:solidFill>
              </a:rPr>
              <a:t>CBA</a:t>
            </a:r>
            <a:r>
              <a:rPr lang="en-GB" sz="2400" dirty="0" smtClean="0">
                <a:solidFill>
                  <a:prstClr val="black"/>
                </a:solidFill>
              </a:rPr>
              <a:t> is Cost-Benefit Analysis;</a:t>
            </a:r>
          </a:p>
          <a:p>
            <a:pPr algn="ctr"/>
            <a:r>
              <a:rPr lang="en-GB" sz="2400" b="1" dirty="0" smtClean="0">
                <a:solidFill>
                  <a:prstClr val="black"/>
                </a:solidFill>
              </a:rPr>
              <a:t>GIS</a:t>
            </a:r>
            <a:r>
              <a:rPr lang="en-GB" sz="2400" dirty="0" smtClean="0">
                <a:solidFill>
                  <a:prstClr val="black"/>
                </a:solidFill>
              </a:rPr>
              <a:t> is Geographic Information System</a:t>
            </a:r>
            <a:endParaRPr lang="en-GB" sz="2400" dirty="0">
              <a:solidFill>
                <a:prstClr val="black"/>
              </a:solidFill>
            </a:endParaRPr>
          </a:p>
        </p:txBody>
      </p:sp>
    </p:spTree>
    <p:extLst>
      <p:ext uri="{BB962C8B-B14F-4D97-AF65-F5344CB8AC3E}">
        <p14:creationId xmlns:p14="http://schemas.microsoft.com/office/powerpoint/2010/main" val="2474066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523" y="2852936"/>
            <a:ext cx="7488832" cy="1944216"/>
          </a:xfrm>
        </p:spPr>
        <p:txBody>
          <a:bodyPr>
            <a:normAutofit/>
          </a:bodyPr>
          <a:lstStyle/>
          <a:p>
            <a:pPr marL="0" indent="0" algn="ctr">
              <a:buNone/>
            </a:pPr>
            <a:r>
              <a:rPr lang="en-GB" sz="1800" dirty="0" smtClean="0">
                <a:cs typeface="Arial" pitchFamily="34" charset="0"/>
              </a:rPr>
              <a:t>For more information about </a:t>
            </a:r>
          </a:p>
          <a:p>
            <a:pPr marL="0" indent="0" algn="ctr">
              <a:buNone/>
            </a:pPr>
            <a:r>
              <a:rPr lang="en-GB" sz="1800" dirty="0" smtClean="0">
                <a:cs typeface="Arial" pitchFamily="34" charset="0"/>
              </a:rPr>
              <a:t>the </a:t>
            </a:r>
            <a:r>
              <a:rPr lang="en-GB" sz="1800" dirty="0" err="1" smtClean="0">
                <a:cs typeface="Arial" pitchFamily="34" charset="0"/>
              </a:rPr>
              <a:t>AquaSpace</a:t>
            </a:r>
            <a:r>
              <a:rPr lang="en-GB" sz="1800" dirty="0" smtClean="0">
                <a:cs typeface="Arial" pitchFamily="34" charset="0"/>
              </a:rPr>
              <a:t> Masters module </a:t>
            </a:r>
          </a:p>
          <a:p>
            <a:pPr marL="0" indent="0" algn="ctr">
              <a:buNone/>
            </a:pPr>
            <a:r>
              <a:rPr lang="en-GB" sz="1800" dirty="0" smtClean="0">
                <a:cs typeface="Arial" pitchFamily="34" charset="0"/>
              </a:rPr>
              <a:t>and spatial planning toolbox, </a:t>
            </a:r>
          </a:p>
          <a:p>
            <a:pPr marL="0" indent="0" algn="ctr">
              <a:buNone/>
            </a:pPr>
            <a:r>
              <a:rPr lang="en-GB" sz="1800" dirty="0" smtClean="0">
                <a:cs typeface="Arial" pitchFamily="34" charset="0"/>
              </a:rPr>
              <a:t>visit our website:</a:t>
            </a:r>
          </a:p>
          <a:p>
            <a:pPr marL="0" indent="0" algn="ctr">
              <a:buNone/>
            </a:pPr>
            <a:r>
              <a:rPr lang="en-GB" sz="1800" b="1" dirty="0" smtClean="0">
                <a:cs typeface="Arial" pitchFamily="34" charset="0"/>
                <a:hlinkClick r:id="rId2"/>
              </a:rPr>
              <a:t>www.aquaspace-h2020.eu</a:t>
            </a:r>
            <a:endParaRPr lang="en-GB" sz="1800" b="1" dirty="0" smtClean="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27" y="5413194"/>
            <a:ext cx="1435328" cy="975245"/>
          </a:xfrm>
          <a:prstGeom prst="rect">
            <a:avLst/>
          </a:prstGeom>
        </p:spPr>
      </p:pic>
      <p:sp>
        <p:nvSpPr>
          <p:cNvPr id="6" name="TextBox 5"/>
          <p:cNvSpPr txBox="1"/>
          <p:nvPr/>
        </p:nvSpPr>
        <p:spPr>
          <a:xfrm>
            <a:off x="475227" y="6361583"/>
            <a:ext cx="1425302" cy="307777"/>
          </a:xfrm>
          <a:prstGeom prst="rect">
            <a:avLst/>
          </a:prstGeom>
          <a:noFill/>
        </p:spPr>
        <p:txBody>
          <a:bodyPr wrap="square" rtlCol="0">
            <a:spAutoFit/>
          </a:bodyPr>
          <a:lstStyle/>
          <a:p>
            <a:pPr algn="ctr"/>
            <a:r>
              <a:rPr lang="en-GB" sz="1400" dirty="0" smtClean="0"/>
              <a:t>Horizon 2020</a:t>
            </a:r>
            <a:endParaRPr lang="en-GB" sz="1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476672"/>
            <a:ext cx="3779732" cy="1678696"/>
          </a:xfrm>
          <a:prstGeom prst="rect">
            <a:avLst/>
          </a:prstGeom>
        </p:spPr>
      </p:pic>
      <p:sp>
        <p:nvSpPr>
          <p:cNvPr id="8" name="Subtitle 2"/>
          <p:cNvSpPr txBox="1">
            <a:spLocks/>
          </p:cNvSpPr>
          <p:nvPr/>
        </p:nvSpPr>
        <p:spPr>
          <a:xfrm>
            <a:off x="1910555" y="5524343"/>
            <a:ext cx="64008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200" dirty="0" smtClean="0"/>
              <a:t>The materials used here have been assembled as part of the </a:t>
            </a:r>
            <a:r>
              <a:rPr lang="en-GB" sz="1200" dirty="0" err="1" smtClean="0"/>
              <a:t>AquaSpace</a:t>
            </a:r>
            <a:r>
              <a:rPr lang="en-GB" sz="1200" dirty="0" smtClean="0"/>
              <a:t> project</a:t>
            </a:r>
            <a:br>
              <a:rPr lang="en-GB" sz="1200" dirty="0" smtClean="0"/>
            </a:br>
            <a:r>
              <a:rPr lang="en-GB" sz="1200" dirty="0" smtClean="0"/>
              <a:t>(Ecosystem Approach to making Space for Aquaculture, </a:t>
            </a:r>
            <a:r>
              <a:rPr lang="en-GB" sz="1200" u="sng" dirty="0" smtClean="0">
                <a:hlinkClick r:id="rId5"/>
              </a:rPr>
              <a:t>http://aquaspace-h2020.eu</a:t>
            </a:r>
            <a:r>
              <a:rPr lang="en-GB" sz="1200" dirty="0" smtClean="0"/>
              <a:t>) </a:t>
            </a:r>
            <a:br>
              <a:rPr lang="en-GB" sz="1200" dirty="0" smtClean="0"/>
            </a:br>
            <a:r>
              <a:rPr lang="en-GB" sz="1200" dirty="0" smtClean="0"/>
              <a:t>and has received funding from the European Union's Horizon 2020 Framework Programme </a:t>
            </a:r>
            <a:br>
              <a:rPr lang="en-GB" sz="1200" dirty="0" smtClean="0"/>
            </a:br>
            <a:r>
              <a:rPr lang="en-GB" sz="1200" dirty="0" smtClean="0"/>
              <a:t>for Research and Innovation under grant agreement n° 633476.</a:t>
            </a:r>
            <a:endParaRPr lang="en-GB" sz="1200" dirty="0"/>
          </a:p>
        </p:txBody>
      </p:sp>
    </p:spTree>
    <p:extLst>
      <p:ext uri="{BB962C8B-B14F-4D97-AF65-F5344CB8AC3E}">
        <p14:creationId xmlns:p14="http://schemas.microsoft.com/office/powerpoint/2010/main" val="3604085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These slides provide a short explanation of the Ecosystem Approach to Aquaculture and Marine Spatial Planning, as applied by the </a:t>
            </a:r>
            <a:r>
              <a:rPr lang="en-US" dirty="0" err="1" smtClean="0"/>
              <a:t>Aquaspace</a:t>
            </a:r>
            <a:r>
              <a:rPr lang="en-US" dirty="0" smtClean="0"/>
              <a:t> project</a:t>
            </a:r>
          </a:p>
          <a:p>
            <a:r>
              <a:rPr lang="en-US" sz="2400" dirty="0"/>
              <a:t>Details of references can be found </a:t>
            </a:r>
            <a:r>
              <a:rPr lang="en-US" sz="2400" dirty="0" smtClean="0"/>
              <a:t>in the accompanying text by </a:t>
            </a:r>
            <a:r>
              <a:rPr lang="en-US" sz="2400" i="1" dirty="0"/>
              <a:t>Tett, P. (2017) The Ecosystem Approach to </a:t>
            </a:r>
            <a:r>
              <a:rPr lang="en-US" sz="2400" i="1" dirty="0" smtClean="0"/>
              <a:t>Aquaculture and </a:t>
            </a:r>
            <a:r>
              <a:rPr lang="en-US" sz="2400" i="1" dirty="0"/>
              <a:t>Spatial </a:t>
            </a:r>
            <a:r>
              <a:rPr lang="en-US" sz="2400" i="1" dirty="0" smtClean="0"/>
              <a:t>Planning, </a:t>
            </a:r>
            <a:r>
              <a:rPr lang="en-US" sz="2400" i="1" dirty="0"/>
              <a:t>LMC Working </a:t>
            </a:r>
            <a:r>
              <a:rPr lang="en-US" sz="2400" i="1" dirty="0" smtClean="0"/>
              <a:t>Paper, </a:t>
            </a:r>
            <a:r>
              <a:rPr lang="en-US" sz="2400" i="1" dirty="0"/>
              <a:t>SAMS, Oban, Scotland</a:t>
            </a:r>
            <a:r>
              <a:rPr lang="en-US" sz="2400" i="1" dirty="0" smtClean="0"/>
              <a:t>. </a:t>
            </a:r>
            <a:endParaRPr lang="en-US" sz="2400" i="1" dirty="0"/>
          </a:p>
        </p:txBody>
      </p:sp>
    </p:spTree>
    <p:extLst>
      <p:ext uri="{BB962C8B-B14F-4D97-AF65-F5344CB8AC3E}">
        <p14:creationId xmlns:p14="http://schemas.microsoft.com/office/powerpoint/2010/main" val="1783994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1728192"/>
          </a:xfrm>
        </p:spPr>
        <p:txBody>
          <a:bodyPr>
            <a:normAutofit fontScale="90000"/>
          </a:bodyPr>
          <a:lstStyle/>
          <a:p>
            <a:r>
              <a:rPr lang="en-US" sz="4000" dirty="0"/>
              <a:t>Ecosystem</a:t>
            </a:r>
            <a:r>
              <a:rPr lang="en-US" sz="1800" dirty="0"/>
              <a:t/>
            </a:r>
            <a:br>
              <a:rPr lang="en-US" sz="1800" dirty="0"/>
            </a:br>
            <a:r>
              <a:rPr lang="en-US" sz="1800" i="1" dirty="0"/>
              <a:t>system composed of physical-chemical-biological processes active within a space-time unit of any magnitude, i.e. the biotic community plus its abiotic environment </a:t>
            </a:r>
            <a:r>
              <a:rPr lang="en-US" sz="1800" dirty="0"/>
              <a:t>(Lindeman1942</a:t>
            </a:r>
            <a:r>
              <a:rPr lang="en-US" sz="1800" dirty="0" smtClean="0"/>
              <a:t>)</a:t>
            </a:r>
            <a:br>
              <a:rPr lang="en-US" sz="1800" dirty="0" smtClean="0"/>
            </a:br>
            <a:r>
              <a:rPr lang="en-US" sz="1800" dirty="0" smtClean="0"/>
              <a:t>Illustration is the biotic community showing feeding relationships (i.e. a food web) from Hardy (1924)</a:t>
            </a:r>
            <a:endParaRPr lang="en-US"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309018" y="854821"/>
            <a:ext cx="4525963" cy="6815083"/>
          </a:xfrm>
        </p:spPr>
      </p:pic>
    </p:spTree>
    <p:extLst>
      <p:ext uri="{BB962C8B-B14F-4D97-AF65-F5344CB8AC3E}">
        <p14:creationId xmlns:p14="http://schemas.microsoft.com/office/powerpoint/2010/main" val="1464035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23933"/>
            <a:ext cx="3816424" cy="1246347"/>
          </a:xfrm>
        </p:spPr>
        <p:txBody>
          <a:bodyPr>
            <a:normAutofit fontScale="90000"/>
          </a:bodyPr>
          <a:lstStyle/>
          <a:p>
            <a:r>
              <a:rPr lang="en-US" dirty="0"/>
              <a:t>Ecosystem </a:t>
            </a:r>
            <a:r>
              <a:rPr lang="en-US" dirty="0" smtClean="0"/>
              <a:t>Services</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984" y="548680"/>
            <a:ext cx="3573730" cy="5760000"/>
          </a:xfrm>
        </p:spPr>
      </p:pic>
      <p:sp>
        <p:nvSpPr>
          <p:cNvPr id="3" name="Rectangle 2"/>
          <p:cNvSpPr/>
          <p:nvPr/>
        </p:nvSpPr>
        <p:spPr>
          <a:xfrm>
            <a:off x="835038" y="2143327"/>
            <a:ext cx="3369468" cy="3693319"/>
          </a:xfrm>
          <a:prstGeom prst="rect">
            <a:avLst/>
          </a:prstGeom>
          <a:ln>
            <a:solidFill>
              <a:schemeClr val="accent1">
                <a:shade val="50000"/>
              </a:schemeClr>
            </a:solidFill>
          </a:ln>
        </p:spPr>
        <p:txBody>
          <a:bodyPr wrap="square">
            <a:spAutoFit/>
          </a:bodyPr>
          <a:lstStyle/>
          <a:p>
            <a:r>
              <a:rPr lang="en-US" dirty="0" err="1"/>
              <a:t>are`exports</a:t>
            </a:r>
            <a:r>
              <a:rPr lang="en-US" dirty="0"/>
              <a:t>' from ecosystems to human economies that bring benefits to the people in these economies (Turner &amp; </a:t>
            </a:r>
            <a:r>
              <a:rPr lang="en-US" dirty="0" err="1"/>
              <a:t>Schaafsma</a:t>
            </a:r>
            <a:r>
              <a:rPr lang="en-US" dirty="0"/>
              <a:t>, 2014</a:t>
            </a:r>
            <a:r>
              <a:rPr lang="en-US" dirty="0" smtClean="0"/>
              <a:t>)</a:t>
            </a:r>
          </a:p>
          <a:p>
            <a:endParaRPr lang="en-US" dirty="0"/>
          </a:p>
          <a:p>
            <a:r>
              <a:rPr lang="en-US" i="1" dirty="0" smtClean="0"/>
              <a:t>Provisioning services </a:t>
            </a:r>
            <a:r>
              <a:rPr lang="en-US" dirty="0" smtClean="0"/>
              <a:t>include phytoplankton for cultivated shellfish</a:t>
            </a:r>
          </a:p>
          <a:p>
            <a:endParaRPr lang="en-US" dirty="0"/>
          </a:p>
          <a:p>
            <a:r>
              <a:rPr lang="en-US" i="1" dirty="0" smtClean="0"/>
              <a:t>Regulating services </a:t>
            </a:r>
            <a:r>
              <a:rPr lang="en-US" dirty="0" smtClean="0"/>
              <a:t>include</a:t>
            </a:r>
          </a:p>
          <a:p>
            <a:r>
              <a:rPr lang="en-US" i="1" dirty="0" smtClean="0"/>
              <a:t>Assimilative Capacity </a:t>
            </a:r>
            <a:r>
              <a:rPr lang="en-US" dirty="0" smtClean="0"/>
              <a:t>for waste from finfish farms</a:t>
            </a:r>
            <a:endParaRPr lang="en-US" dirty="0"/>
          </a:p>
        </p:txBody>
      </p:sp>
    </p:spTree>
    <p:extLst>
      <p:ext uri="{BB962C8B-B14F-4D97-AF65-F5344CB8AC3E}">
        <p14:creationId xmlns:p14="http://schemas.microsoft.com/office/powerpoint/2010/main" val="176640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Ecosystem Approach to Aquaculture</a:t>
            </a:r>
            <a:endParaRPr lang="en-US" dirty="0"/>
          </a:p>
        </p:txBody>
      </p:sp>
      <p:sp>
        <p:nvSpPr>
          <p:cNvPr id="3" name="Content Placeholder 2"/>
          <p:cNvSpPr>
            <a:spLocks noGrp="1"/>
          </p:cNvSpPr>
          <p:nvPr>
            <p:ph idx="1"/>
          </p:nvPr>
        </p:nvSpPr>
        <p:spPr/>
        <p:txBody>
          <a:bodyPr>
            <a:normAutofit lnSpcReduction="10000"/>
          </a:bodyPr>
          <a:lstStyle/>
          <a:p>
            <a:r>
              <a:rPr lang="en-US" sz="2600" dirty="0" smtClean="0"/>
              <a:t>The EAA is a sectoral implementation of the Ecosystem Approach of the Convention on Biological Diversity</a:t>
            </a:r>
          </a:p>
          <a:p>
            <a:r>
              <a:rPr lang="en-US" sz="2600" dirty="0" smtClean="0"/>
              <a:t>The three principles (Aguilar-</a:t>
            </a:r>
            <a:r>
              <a:rPr lang="en-US" sz="2600" dirty="0" err="1" smtClean="0"/>
              <a:t>Manjarrez</a:t>
            </a:r>
            <a:r>
              <a:rPr lang="en-US" sz="2600" dirty="0" smtClean="0"/>
              <a:t> et al., 2017) of the EAA are:</a:t>
            </a:r>
          </a:p>
          <a:p>
            <a:pPr lvl="1" indent="-342900">
              <a:spcBef>
                <a:spcPts val="600"/>
              </a:spcBef>
              <a:buSzPct val="75000"/>
              <a:buFont typeface="Arial" charset="0"/>
              <a:buChar char="•"/>
              <a:defRPr sz="2400">
                <a:solidFill>
                  <a:srgbClr val="005493"/>
                </a:solidFill>
              </a:defRPr>
            </a:pPr>
            <a:r>
              <a:rPr lang="en-US" dirty="0" smtClean="0"/>
              <a:t>Aquaculture should be </a:t>
            </a:r>
            <a:r>
              <a:rPr lang="en-US" dirty="0"/>
              <a:t>developed in the context of ecosystem functions and services (including biodiversity) with no degradation of these beyond their resilience;</a:t>
            </a:r>
          </a:p>
          <a:p>
            <a:pPr lvl="1" indent="-342900">
              <a:buSzPct val="75000"/>
              <a:buFont typeface="Arial" charset="0"/>
              <a:buChar char="•"/>
              <a:defRPr sz="2400">
                <a:solidFill>
                  <a:srgbClr val="005493"/>
                </a:solidFill>
              </a:defRPr>
            </a:pPr>
            <a:r>
              <a:rPr lang="en-US" dirty="0" smtClean="0"/>
              <a:t>Development of aquaculture should improve </a:t>
            </a:r>
            <a:r>
              <a:rPr lang="en-US" dirty="0"/>
              <a:t>human well-being with equity for all relevant stakeholders (e.g. access rights and fair share of </a:t>
            </a:r>
            <a:r>
              <a:rPr lang="en-US" dirty="0">
                <a:latin typeface="Arial" charset="0"/>
                <a:ea typeface="Arial" charset="0"/>
                <a:cs typeface="Arial" charset="0"/>
              </a:rPr>
              <a:t>income</a:t>
            </a:r>
            <a:r>
              <a:rPr lang="en-US" dirty="0"/>
              <a:t>);</a:t>
            </a:r>
          </a:p>
          <a:p>
            <a:pPr lvl="1" indent="-342900">
              <a:buSzPct val="75000"/>
              <a:buFont typeface="Arial" charset="0"/>
              <a:buChar char="•"/>
              <a:defRPr sz="2400">
                <a:solidFill>
                  <a:srgbClr val="005493"/>
                </a:solidFill>
              </a:defRPr>
            </a:pPr>
            <a:r>
              <a:rPr lang="en-US" dirty="0" smtClean="0"/>
              <a:t>Aquaculture should be </a:t>
            </a:r>
            <a:r>
              <a:rPr lang="en-US" dirty="0"/>
              <a:t>developed in the context of other sectors, policies and goals, as appropriate.</a:t>
            </a:r>
          </a:p>
          <a:p>
            <a:endParaRPr lang="en-US" dirty="0"/>
          </a:p>
        </p:txBody>
      </p:sp>
    </p:spTree>
    <p:extLst>
      <p:ext uri="{BB962C8B-B14F-4D97-AF65-F5344CB8AC3E}">
        <p14:creationId xmlns:p14="http://schemas.microsoft.com/office/powerpoint/2010/main" val="908429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944216"/>
          </a:xfrm>
        </p:spPr>
        <p:txBody>
          <a:bodyPr>
            <a:normAutofit fontScale="90000"/>
          </a:bodyPr>
          <a:lstStyle/>
          <a:p>
            <a:r>
              <a:rPr lang="en-US" dirty="0" smtClean="0"/>
              <a:t>Three ways to manage the distribution of ecosystem services</a:t>
            </a:r>
            <a:br>
              <a:rPr lang="en-US" dirty="0" smtClean="0"/>
            </a:br>
            <a:r>
              <a:rPr lang="en-US" sz="2700" dirty="0" smtClean="0"/>
              <a:t>by markets, hierarchies and collective arrangements (Tett &amp; Sandberg, 2013)</a:t>
            </a:r>
            <a:endParaRPr lang="en-US" sz="27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200" y="2304504"/>
            <a:ext cx="7721600" cy="3860800"/>
          </a:xfrm>
        </p:spPr>
      </p:pic>
    </p:spTree>
    <p:extLst>
      <p:ext uri="{BB962C8B-B14F-4D97-AF65-F5344CB8AC3E}">
        <p14:creationId xmlns:p14="http://schemas.microsoft.com/office/powerpoint/2010/main" val="1821253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Spatial Planning</a:t>
            </a:r>
            <a:endParaRPr lang="en-US" dirty="0"/>
          </a:p>
        </p:txBody>
      </p:sp>
      <p:sp>
        <p:nvSpPr>
          <p:cNvPr id="3" name="Content Placeholder 2"/>
          <p:cNvSpPr>
            <a:spLocks noGrp="1"/>
          </p:cNvSpPr>
          <p:nvPr>
            <p:ph idx="1"/>
          </p:nvPr>
        </p:nvSpPr>
        <p:spPr>
          <a:xfrm>
            <a:off x="457200" y="1417638"/>
            <a:ext cx="8229600" cy="4963690"/>
          </a:xfrm>
        </p:spPr>
        <p:txBody>
          <a:bodyPr>
            <a:normAutofit fontScale="85000" lnSpcReduction="10000"/>
          </a:bodyPr>
          <a:lstStyle/>
          <a:p>
            <a:r>
              <a:rPr lang="en-US" dirty="0"/>
              <a:t>Marine Spatial </a:t>
            </a:r>
            <a:r>
              <a:rPr lang="en-US" dirty="0" smtClean="0"/>
              <a:t>Planning </a:t>
            </a:r>
            <a:r>
              <a:rPr lang="en-US" dirty="0"/>
              <a:t>(MSP) </a:t>
            </a:r>
            <a:r>
              <a:rPr lang="en-US" dirty="0" smtClean="0"/>
              <a:t>(</a:t>
            </a:r>
            <a:r>
              <a:rPr lang="en-US" dirty="0" err="1" smtClean="0"/>
              <a:t>Ehler</a:t>
            </a:r>
            <a:r>
              <a:rPr lang="en-US" dirty="0" smtClean="0"/>
              <a:t>, 2014) is </a:t>
            </a:r>
            <a:r>
              <a:rPr lang="en-US" i="1" dirty="0" smtClean="0"/>
              <a:t>a </a:t>
            </a:r>
            <a:r>
              <a:rPr lang="en-US" i="1" dirty="0"/>
              <a:t>public process of analyzing and allocating the spatial and temporal distribution of human activities in marine areas to achieve ecological, social and economic objectives that are usually specified through a political process</a:t>
            </a:r>
            <a:r>
              <a:rPr lang="en-US" i="1" dirty="0" smtClean="0"/>
              <a:t>. </a:t>
            </a:r>
            <a:r>
              <a:rPr lang="en-US" dirty="0" smtClean="0"/>
              <a:t>The components (Aguilar-</a:t>
            </a:r>
            <a:r>
              <a:rPr lang="en-US" dirty="0" err="1" smtClean="0"/>
              <a:t>Manjarrez</a:t>
            </a:r>
            <a:r>
              <a:rPr lang="en-US" dirty="0" smtClean="0"/>
              <a:t>, 2017) are</a:t>
            </a:r>
          </a:p>
          <a:p>
            <a:pPr lvl="1"/>
            <a:r>
              <a:rPr lang="en-US" sz="3500" dirty="0" smtClean="0"/>
              <a:t>National scoping </a:t>
            </a:r>
            <a:r>
              <a:rPr lang="mr-IN" sz="3500" dirty="0" smtClean="0"/>
              <a:t>–</a:t>
            </a:r>
            <a:r>
              <a:rPr lang="en-US" sz="3500" dirty="0" smtClean="0"/>
              <a:t> develop policies</a:t>
            </a:r>
          </a:p>
          <a:p>
            <a:pPr lvl="1"/>
            <a:r>
              <a:rPr lang="en-US" sz="3500" dirty="0" smtClean="0"/>
              <a:t>Zoning </a:t>
            </a:r>
            <a:r>
              <a:rPr lang="mr-IN" sz="3500" dirty="0" smtClean="0"/>
              <a:t>–</a:t>
            </a:r>
            <a:r>
              <a:rPr lang="en-US" sz="3500" dirty="0" smtClean="0"/>
              <a:t> identify areas for aquaculture</a:t>
            </a:r>
          </a:p>
          <a:p>
            <a:pPr lvl="1"/>
            <a:r>
              <a:rPr lang="en-US" sz="3500" dirty="0" smtClean="0"/>
              <a:t>Site Selection </a:t>
            </a:r>
            <a:r>
              <a:rPr lang="mr-IN" sz="3500" dirty="0" smtClean="0"/>
              <a:t>–</a:t>
            </a:r>
            <a:r>
              <a:rPr lang="en-US" sz="3500" dirty="0" smtClean="0"/>
              <a:t> EIA, licensing sites, social </a:t>
            </a:r>
            <a:r>
              <a:rPr lang="en-US" sz="3500" dirty="0" err="1" smtClean="0"/>
              <a:t>licence</a:t>
            </a:r>
            <a:r>
              <a:rPr lang="en-US" sz="3500" dirty="0" smtClean="0"/>
              <a:t>, </a:t>
            </a:r>
            <a:r>
              <a:rPr lang="en-US" sz="3500" dirty="0" err="1" smtClean="0"/>
              <a:t>etc</a:t>
            </a:r>
            <a:endParaRPr lang="en-US" sz="3500" dirty="0" smtClean="0"/>
          </a:p>
          <a:p>
            <a:pPr lvl="1"/>
            <a:r>
              <a:rPr lang="en-US" sz="3500" dirty="0" smtClean="0"/>
              <a:t>Area management </a:t>
            </a:r>
            <a:r>
              <a:rPr lang="mr-IN" sz="3500" dirty="0" smtClean="0"/>
              <a:t>–</a:t>
            </a:r>
            <a:r>
              <a:rPr lang="en-US" sz="3500" dirty="0" smtClean="0"/>
              <a:t> e.g. for disease treatment</a:t>
            </a:r>
            <a:endParaRPr lang="en-US" sz="3500" dirty="0"/>
          </a:p>
          <a:p>
            <a:endParaRPr lang="en-US" sz="3500" i="1" dirty="0"/>
          </a:p>
        </p:txBody>
      </p:sp>
    </p:spTree>
    <p:extLst>
      <p:ext uri="{BB962C8B-B14F-4D97-AF65-F5344CB8AC3E}">
        <p14:creationId xmlns:p14="http://schemas.microsoft.com/office/powerpoint/2010/main" val="193511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Scales</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326270"/>
            <a:ext cx="4038600" cy="3073823"/>
          </a:xfrm>
        </p:spPr>
      </p:pic>
      <p:sp>
        <p:nvSpPr>
          <p:cNvPr id="6" name="Content Placeholder 5"/>
          <p:cNvSpPr>
            <a:spLocks noGrp="1"/>
          </p:cNvSpPr>
          <p:nvPr>
            <p:ph sz="half" idx="2"/>
          </p:nvPr>
        </p:nvSpPr>
        <p:spPr/>
        <p:txBody>
          <a:bodyPr>
            <a:normAutofit/>
          </a:bodyPr>
          <a:lstStyle/>
          <a:p>
            <a:r>
              <a:rPr lang="en-US" dirty="0" smtClean="0"/>
              <a:t>CSTT scales:</a:t>
            </a:r>
          </a:p>
          <a:p>
            <a:pPr lvl="1"/>
            <a:r>
              <a:rPr lang="en-US" dirty="0" smtClean="0"/>
              <a:t>Zone A, close to farm, water residence time 12 hours</a:t>
            </a:r>
          </a:p>
          <a:p>
            <a:pPr lvl="1"/>
            <a:r>
              <a:rPr lang="en-US" dirty="0" smtClean="0"/>
              <a:t>Zone B, water body, water residence time a few days</a:t>
            </a:r>
          </a:p>
          <a:p>
            <a:pPr lvl="1"/>
            <a:r>
              <a:rPr lang="en-US" dirty="0" smtClean="0"/>
              <a:t>Zone C, water residence time in weeks, providing boundary conditions for zone B</a:t>
            </a:r>
          </a:p>
        </p:txBody>
      </p:sp>
    </p:spTree>
    <p:extLst>
      <p:ext uri="{BB962C8B-B14F-4D97-AF65-F5344CB8AC3E}">
        <p14:creationId xmlns:p14="http://schemas.microsoft.com/office/powerpoint/2010/main" val="204734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Management</a:t>
            </a:r>
            <a:endParaRPr lang="en-US" dirty="0"/>
          </a:p>
        </p:txBody>
      </p:sp>
      <p:sp>
        <p:nvSpPr>
          <p:cNvPr id="3" name="Content Placeholder 2"/>
          <p:cNvSpPr>
            <a:spLocks noGrp="1"/>
          </p:cNvSpPr>
          <p:nvPr>
            <p:ph idx="1"/>
          </p:nvPr>
        </p:nvSpPr>
        <p:spPr>
          <a:xfrm>
            <a:off x="457200" y="1268760"/>
            <a:ext cx="8229600" cy="5400600"/>
          </a:xfrm>
        </p:spPr>
        <p:txBody>
          <a:bodyPr>
            <a:normAutofit fontScale="77500" lnSpcReduction="20000"/>
          </a:bodyPr>
          <a:lstStyle/>
          <a:p>
            <a:r>
              <a:rPr lang="en-US" dirty="0" smtClean="0"/>
              <a:t>Adaptive management is (</a:t>
            </a:r>
            <a:r>
              <a:rPr lang="en-US" dirty="0" err="1" smtClean="0"/>
              <a:t>Ehler</a:t>
            </a:r>
            <a:r>
              <a:rPr lang="en-US" dirty="0"/>
              <a:t>, 2014) </a:t>
            </a:r>
            <a:endParaRPr lang="en-US" dirty="0" smtClean="0"/>
          </a:p>
          <a:p>
            <a:pPr lvl="1"/>
            <a:r>
              <a:rPr lang="en-US" i="1" dirty="0" smtClean="0"/>
              <a:t>the </a:t>
            </a:r>
            <a:r>
              <a:rPr lang="en-US" i="1" dirty="0"/>
              <a:t>incorporation of a formal learning process into management actions. . . [i.e.] the integration of planning, implementation, </a:t>
            </a:r>
            <a:r>
              <a:rPr lang="en-US" i="1" dirty="0" smtClean="0"/>
              <a:t>monitoring and </a:t>
            </a:r>
            <a:r>
              <a:rPr lang="en-US" i="1" dirty="0"/>
              <a:t>evaluation to provide a framework to systematically test assumptions</a:t>
            </a:r>
            <a:r>
              <a:rPr lang="en-US" i="1" dirty="0" smtClean="0"/>
              <a:t>, promote </a:t>
            </a:r>
            <a:r>
              <a:rPr lang="en-US" i="1" dirty="0"/>
              <a:t>learning, and provide timely information for </a:t>
            </a:r>
            <a:r>
              <a:rPr lang="en-US" i="1" dirty="0" smtClean="0"/>
              <a:t>management decisions</a:t>
            </a:r>
          </a:p>
          <a:p>
            <a:r>
              <a:rPr lang="en-US" dirty="0" smtClean="0"/>
              <a:t>It needs </a:t>
            </a:r>
            <a:r>
              <a:rPr lang="en-US" i="1" dirty="0" smtClean="0"/>
              <a:t>tools</a:t>
            </a:r>
            <a:r>
              <a:rPr lang="en-US" dirty="0" smtClean="0"/>
              <a:t>, defined (</a:t>
            </a:r>
            <a:r>
              <a:rPr lang="en-US" dirty="0" err="1" smtClean="0"/>
              <a:t>Galparsoro</a:t>
            </a:r>
            <a:r>
              <a:rPr lang="en-US" dirty="0" smtClean="0"/>
              <a:t> et al., 2017) as </a:t>
            </a:r>
          </a:p>
          <a:p>
            <a:pPr lvl="1"/>
            <a:r>
              <a:rPr lang="en-US" i="1" dirty="0" smtClean="0"/>
              <a:t>any </a:t>
            </a:r>
            <a:r>
              <a:rPr lang="en-US" i="1" dirty="0"/>
              <a:t>legal instrument (laws, regulations, guidelines), process (such as stakeholder engagement), computer model application (such as GIS, or computer models to assess impacts of aquaculture), or any other hardware, software or set of instructions that can be used to help and support </a:t>
            </a:r>
            <a:r>
              <a:rPr lang="en-US" i="1" dirty="0" smtClean="0"/>
              <a:t>the </a:t>
            </a:r>
            <a:r>
              <a:rPr lang="en-US" i="1" dirty="0"/>
              <a:t>purpose of making more high-quality space available for aquaculture, including the gathering, analysis and presentation of data to aid decision making in this </a:t>
            </a:r>
            <a:r>
              <a:rPr lang="en-US" i="1" dirty="0" smtClean="0"/>
              <a:t>context</a:t>
            </a:r>
          </a:p>
          <a:p>
            <a:r>
              <a:rPr lang="en-US" dirty="0" smtClean="0"/>
              <a:t>Can be applied to site selection &amp; management, to an industry (such as aquaculture) or to a spatial planning or governance process</a:t>
            </a:r>
            <a:endParaRPr lang="en-US" dirty="0"/>
          </a:p>
        </p:txBody>
      </p:sp>
    </p:spTree>
    <p:extLst>
      <p:ext uri="{BB962C8B-B14F-4D97-AF65-F5344CB8AC3E}">
        <p14:creationId xmlns:p14="http://schemas.microsoft.com/office/powerpoint/2010/main" val="841125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665</Words>
  <Application>Microsoft Macintosh PowerPoint</Application>
  <PresentationFormat>On-screen Show (4:3)</PresentationFormat>
  <Paragraphs>69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Mangal</vt:lpstr>
      <vt:lpstr>Office Theme</vt:lpstr>
      <vt:lpstr>Topic 2: The Ecosystem Approach to Aquaculture and Spatial Planning</vt:lpstr>
      <vt:lpstr>Introduction</vt:lpstr>
      <vt:lpstr>Ecosystem system composed of physical-chemical-biological processes active within a space-time unit of any magnitude, i.e. the biotic community plus its abiotic environment (Lindeman1942) Illustration is the biotic community showing feeding relationships (i.e. a food web) from Hardy (1924)</vt:lpstr>
      <vt:lpstr>Ecosystem Services</vt:lpstr>
      <vt:lpstr>Ecosystem Approach to Aquaculture</vt:lpstr>
      <vt:lpstr>Three ways to manage the distribution of ecosystem services by markets, hierarchies and collective arrangements (Tett &amp; Sandberg, 2013)</vt:lpstr>
      <vt:lpstr>Marine Spatial Planning</vt:lpstr>
      <vt:lpstr>(Spatial) Scales</vt:lpstr>
      <vt:lpstr>Adaptive Management</vt:lpstr>
      <vt:lpstr>Licences and tools Licences are switches that must by ‘ON’ for the enterprise to be viable; in some cases they are legal permissions</vt:lpstr>
      <vt:lpstr>Summary: from the principles of the Ecosystem Approach to their operational application in Aquaculture</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Marieke Steuben</dc:creator>
  <cp:lastModifiedBy>Paul Tett</cp:lastModifiedBy>
  <cp:revision>46</cp:revision>
  <dcterms:created xsi:type="dcterms:W3CDTF">2015-06-22T13:48:26Z</dcterms:created>
  <dcterms:modified xsi:type="dcterms:W3CDTF">2018-02-22T15:14:24Z</dcterms:modified>
</cp:coreProperties>
</file>