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60" r:id="rId4"/>
    <p:sldId id="273" r:id="rId5"/>
    <p:sldId id="266" r:id="rId6"/>
    <p:sldId id="263" r:id="rId7"/>
    <p:sldId id="261" r:id="rId8"/>
    <p:sldId id="265" r:id="rId9"/>
    <p:sldId id="270" r:id="rId10"/>
    <p:sldId id="268" r:id="rId11"/>
    <p:sldId id="269" r:id="rId12"/>
    <p:sldId id="272" r:id="rId13"/>
    <p:sldId id="264"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p:restoredTop sz="69977" autoAdjust="0"/>
  </p:normalViewPr>
  <p:slideViewPr>
    <p:cSldViewPr>
      <p:cViewPr varScale="1">
        <p:scale>
          <a:sx n="47" d="100"/>
          <a:sy n="47" d="100"/>
        </p:scale>
        <p:origin x="1344" y="2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69D59-38B0-4093-B887-5FA4803BC3A6}" type="datetimeFigureOut">
              <a:rPr lang="en-GB" smtClean="0"/>
              <a:t>23/04/2018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0AC007-9674-4600-85E5-6CD13089646B}" type="slidenum">
              <a:rPr lang="en-GB" smtClean="0"/>
              <a:t>‹#›</a:t>
            </a:fld>
            <a:endParaRPr lang="en-GB"/>
          </a:p>
        </p:txBody>
      </p:sp>
    </p:spTree>
    <p:extLst>
      <p:ext uri="{BB962C8B-B14F-4D97-AF65-F5344CB8AC3E}">
        <p14:creationId xmlns:p14="http://schemas.microsoft.com/office/powerpoint/2010/main" val="1748572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0AC007-9674-4600-85E5-6CD13089646B}" type="slidenum">
              <a:rPr lang="en-GB" smtClean="0"/>
              <a:t>1</a:t>
            </a:fld>
            <a:endParaRPr lang="en-GB"/>
          </a:p>
        </p:txBody>
      </p:sp>
    </p:spTree>
    <p:extLst>
      <p:ext uri="{BB962C8B-B14F-4D97-AF65-F5344CB8AC3E}">
        <p14:creationId xmlns:p14="http://schemas.microsoft.com/office/powerpoint/2010/main" val="1885189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baseline="0" dirty="0" smtClean="0"/>
              <a:t>Engagement and how it’s done plays a central role in the negotiation for SLO. </a:t>
            </a:r>
          </a:p>
          <a:p>
            <a:pPr marL="228600" indent="-228600">
              <a:buAutoNum type="arabicPeriod"/>
            </a:pPr>
            <a:r>
              <a:rPr lang="en-GB" dirty="0" smtClean="0"/>
              <a:t>In research</a:t>
            </a:r>
            <a:r>
              <a:rPr lang="en-GB" baseline="0" dirty="0" smtClean="0"/>
              <a:t> study that we are looking at there were different engagement strategies used by NGO’s and individuals and governmental agencies and aquaculture operators. </a:t>
            </a:r>
          </a:p>
          <a:p>
            <a:pPr marL="228600" indent="-228600">
              <a:buAutoNum type="arabicPeriod"/>
            </a:pPr>
            <a:r>
              <a:rPr lang="en-GB" baseline="0" dirty="0" smtClean="0"/>
              <a:t>The NGOs and individuals use different tactics to aquaculture operators and government agencies when communicating with the public. </a:t>
            </a:r>
          </a:p>
          <a:p>
            <a:pPr marL="228600" indent="-228600">
              <a:buAutoNum type="arabicPeriod"/>
            </a:pPr>
            <a:r>
              <a:rPr lang="en-GB" baseline="0" dirty="0" smtClean="0"/>
              <a:t>The picture on the right is from an NGO who campaigns against industrial aquaculture. They have a mailing list which the public can sign up for and receive information on about the environmental damage that aquaculture does, particular salmon farming.</a:t>
            </a:r>
          </a:p>
          <a:p>
            <a:pPr marL="228600" indent="-228600">
              <a:buAutoNum type="arabicPeriod"/>
            </a:pPr>
            <a:r>
              <a:rPr lang="en-GB" baseline="0" dirty="0" smtClean="0"/>
              <a:t>The picture at the bottom is from another NGO who’s focus is very local. This NGO also has a mailing list, membership and provides advice on how to object to fish farming in the locality of loch </a:t>
            </a:r>
            <a:r>
              <a:rPr lang="en-GB" baseline="0" dirty="0" err="1" smtClean="0"/>
              <a:t>Etive</a:t>
            </a:r>
            <a:r>
              <a:rPr lang="en-GB" baseline="0" dirty="0" smtClean="0"/>
              <a:t>, Scotland. This NGO also provided every household in the area with flyers with this picture, urging people to object. </a:t>
            </a:r>
          </a:p>
          <a:p>
            <a:pPr marL="228600" indent="-228600">
              <a:buAutoNum type="arabicPeriod"/>
            </a:pPr>
            <a:r>
              <a:rPr lang="en-GB" baseline="0" dirty="0" smtClean="0"/>
              <a:t>Bottom figure source: http://lochetive.org/ </a:t>
            </a:r>
          </a:p>
          <a:p>
            <a:pPr marL="228600" indent="-228600">
              <a:buAutoNum type="arabicPeriod"/>
            </a:pPr>
            <a:r>
              <a:rPr lang="en-GB" baseline="0" dirty="0" smtClean="0"/>
              <a:t>Right figure source: http://www.gaaia.org/</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10</a:t>
            </a:fld>
            <a:endParaRPr lang="en-GB"/>
          </a:p>
        </p:txBody>
      </p:sp>
    </p:spTree>
    <p:extLst>
      <p:ext uri="{BB962C8B-B14F-4D97-AF65-F5344CB8AC3E}">
        <p14:creationId xmlns:p14="http://schemas.microsoft.com/office/powerpoint/2010/main" val="249219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The aquaculture operators and government agencies (such as</a:t>
            </a:r>
            <a:r>
              <a:rPr lang="en-GB" baseline="0" dirty="0" smtClean="0"/>
              <a:t> the local Council) had very different strategies for communication with the public about </a:t>
            </a:r>
            <a:r>
              <a:rPr lang="en-GB" baseline="0" dirty="0" err="1" smtClean="0"/>
              <a:t>fishfarm</a:t>
            </a:r>
            <a:r>
              <a:rPr lang="en-GB" baseline="0" dirty="0" smtClean="0"/>
              <a:t> developments.</a:t>
            </a:r>
          </a:p>
          <a:p>
            <a:pPr marL="228600" indent="-228600">
              <a:buAutoNum type="arabicPeriod"/>
            </a:pPr>
            <a:r>
              <a:rPr lang="en-GB" baseline="0" dirty="0" smtClean="0"/>
              <a:t>The Council has legal obligations and limited resources which means that their engagement strategies are strict. </a:t>
            </a:r>
          </a:p>
          <a:p>
            <a:pPr marL="228600" indent="-228600">
              <a:buAutoNum type="arabicPeriod"/>
            </a:pPr>
            <a:r>
              <a:rPr lang="en-GB" baseline="0" dirty="0" smtClean="0"/>
              <a:t>The picture on the right shows a notification of a planning application – do you think most people will read this?</a:t>
            </a:r>
          </a:p>
          <a:p>
            <a:pPr marL="228600" indent="-228600">
              <a:buAutoNum type="arabicPeriod"/>
            </a:pPr>
            <a:r>
              <a:rPr lang="en-GB" baseline="0" dirty="0" smtClean="0"/>
              <a:t>The aquaculture companies hold pre-planning workshops which show the details of the sites – which are copyright – so aren’t shown here. </a:t>
            </a:r>
          </a:p>
          <a:p>
            <a:pPr marL="228600" indent="-228600">
              <a:buAutoNum type="arabicPeriod"/>
            </a:pPr>
            <a:r>
              <a:rPr lang="en-GB" baseline="0" dirty="0" smtClean="0"/>
              <a:t>The visual appearance of the information provided by the Council and the aquaculture companies isn’t great. In addition the communities and the general public have to make an effort to find the information rather than having it delivered directly to their doors. </a:t>
            </a:r>
          </a:p>
          <a:p>
            <a:pPr marL="0" indent="0">
              <a:buNone/>
            </a:pP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11</a:t>
            </a:fld>
            <a:endParaRPr lang="en-GB"/>
          </a:p>
        </p:txBody>
      </p:sp>
    </p:spTree>
    <p:extLst>
      <p:ext uri="{BB962C8B-B14F-4D97-AF65-F5344CB8AC3E}">
        <p14:creationId xmlns:p14="http://schemas.microsoft.com/office/powerpoint/2010/main" val="332242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The two different</a:t>
            </a:r>
            <a:r>
              <a:rPr lang="en-GB" baseline="0" dirty="0" smtClean="0"/>
              <a:t> types of engagement strategies that are used by the NGOs (and individuals) and the aquaculture operators and Council means that the NGO information might have a wider reach. </a:t>
            </a:r>
          </a:p>
          <a:p>
            <a:pPr marL="228600" indent="-228600">
              <a:buAutoNum type="arabicPeriod"/>
            </a:pPr>
            <a:r>
              <a:rPr lang="en-GB" baseline="0" dirty="0" smtClean="0"/>
              <a:t>The behaviour of the companies directly impacts SLO, and there are relatively simple measures which can improve corporate-community relations including;</a:t>
            </a:r>
          </a:p>
          <a:p>
            <a:pPr marL="685800" lvl="1" indent="-228600">
              <a:buFont typeface="Arial" panose="020B0604020202020204" pitchFamily="34" charset="0"/>
              <a:buChar char="•"/>
            </a:pPr>
            <a:r>
              <a:rPr lang="en-GB" baseline="0" dirty="0" smtClean="0"/>
              <a:t>Developing an effective communication strategy</a:t>
            </a:r>
          </a:p>
          <a:p>
            <a:pPr marL="685800" lvl="1" indent="-228600">
              <a:buFont typeface="Arial" panose="020B0604020202020204" pitchFamily="34" charset="0"/>
              <a:buChar char="•"/>
            </a:pPr>
            <a:r>
              <a:rPr lang="en-GB" baseline="0" dirty="0" smtClean="0"/>
              <a:t>Developing a relationship with local communities through community councils</a:t>
            </a:r>
          </a:p>
          <a:p>
            <a:pPr marL="685800" lvl="1" indent="-228600">
              <a:buFont typeface="Arial" panose="020B0604020202020204" pitchFamily="34" charset="0"/>
              <a:buChar char="•"/>
            </a:pPr>
            <a:r>
              <a:rPr lang="en-GB" baseline="0" dirty="0" smtClean="0"/>
              <a:t>Talk to those who will evidently be negatively impacted by the developments</a:t>
            </a:r>
          </a:p>
          <a:p>
            <a:pPr marL="685800" lvl="1" indent="-228600">
              <a:buFont typeface="Arial" panose="020B0604020202020204" pitchFamily="34" charset="0"/>
              <a:buChar char="•"/>
            </a:pPr>
            <a:r>
              <a:rPr lang="en-GB" baseline="0" dirty="0" smtClean="0"/>
              <a:t>Ensure that simple measures are taken to reduce visual impacts such as ensuring that sites are clean and tidy.</a:t>
            </a:r>
          </a:p>
          <a:p>
            <a:pPr marL="0" lvl="0" indent="0">
              <a:buFont typeface="+mj-lt"/>
              <a:buNone/>
            </a:pPr>
            <a:endParaRPr lang="en-GB" baseline="0" dirty="0" smtClean="0"/>
          </a:p>
          <a:p>
            <a:pPr marL="685800" lvl="1" indent="-228600">
              <a:buFont typeface="Arial" panose="020B0604020202020204" pitchFamily="34" charset="0"/>
              <a:buChar char="•"/>
            </a:pPr>
            <a:endParaRPr lang="en-GB" baseline="0"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12</a:t>
            </a:fld>
            <a:endParaRPr lang="en-GB"/>
          </a:p>
        </p:txBody>
      </p:sp>
    </p:spTree>
    <p:extLst>
      <p:ext uri="{BB962C8B-B14F-4D97-AF65-F5344CB8AC3E}">
        <p14:creationId xmlns:p14="http://schemas.microsoft.com/office/powerpoint/2010/main" val="1090342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13</a:t>
            </a:fld>
            <a:endParaRPr lang="en-GB"/>
          </a:p>
        </p:txBody>
      </p:sp>
    </p:spTree>
    <p:extLst>
      <p:ext uri="{BB962C8B-B14F-4D97-AF65-F5344CB8AC3E}">
        <p14:creationId xmlns:p14="http://schemas.microsoft.com/office/powerpoint/2010/main" val="2802859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0AC007-9674-4600-85E5-6CD13089646B}" type="slidenum">
              <a:rPr lang="en-GB" smtClean="0"/>
              <a:t>14</a:t>
            </a:fld>
            <a:endParaRPr lang="en-GB"/>
          </a:p>
        </p:txBody>
      </p:sp>
    </p:spTree>
    <p:extLst>
      <p:ext uri="{BB962C8B-B14F-4D97-AF65-F5344CB8AC3E}">
        <p14:creationId xmlns:p14="http://schemas.microsoft.com/office/powerpoint/2010/main" val="1254509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2</a:t>
            </a:fld>
            <a:endParaRPr lang="en-GB"/>
          </a:p>
        </p:txBody>
      </p:sp>
    </p:spTree>
    <p:extLst>
      <p:ext uri="{BB962C8B-B14F-4D97-AF65-F5344CB8AC3E}">
        <p14:creationId xmlns:p14="http://schemas.microsoft.com/office/powerpoint/2010/main" val="3006543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eriod"/>
            </a:pPr>
            <a:r>
              <a:rPr lang="en-GB" baseline="0" dirty="0" smtClean="0"/>
              <a:t>Although our oceans and seas are large and often thought of as empty or devoid of human life, the reality is that our inshore waters around the globe are busy. In one area you might have several different types of operation which require the same space or are adjacent to each other. In many Scottish lochs there are several industries which rely on the marine environment, including;</a:t>
            </a:r>
          </a:p>
          <a:p>
            <a:pPr marL="1143000" lvl="2" indent="-228600">
              <a:buFont typeface="Arial" panose="020B0604020202020204" pitchFamily="34" charset="0"/>
              <a:buChar char="•"/>
            </a:pPr>
            <a:r>
              <a:rPr lang="en-GB" baseline="0" dirty="0" smtClean="0"/>
              <a:t>Fishing</a:t>
            </a:r>
          </a:p>
          <a:p>
            <a:pPr marL="1143000" lvl="2" indent="-228600">
              <a:buFont typeface="Arial" panose="020B0604020202020204" pitchFamily="34" charset="0"/>
              <a:buChar char="•"/>
            </a:pPr>
            <a:r>
              <a:rPr lang="en-GB" baseline="0" dirty="0" smtClean="0"/>
              <a:t>Marine tourism</a:t>
            </a:r>
          </a:p>
          <a:p>
            <a:pPr marL="1143000" lvl="2" indent="-228600">
              <a:buFont typeface="Arial" panose="020B0604020202020204" pitchFamily="34" charset="0"/>
              <a:buChar char="•"/>
            </a:pPr>
            <a:r>
              <a:rPr lang="en-GB" baseline="0" dirty="0" smtClean="0"/>
              <a:t>Shipping and transpiration</a:t>
            </a:r>
          </a:p>
          <a:p>
            <a:pPr marL="1143000" lvl="2" indent="-228600">
              <a:buFont typeface="Arial" panose="020B0604020202020204" pitchFamily="34" charset="0"/>
              <a:buChar char="•"/>
            </a:pPr>
            <a:r>
              <a:rPr lang="en-GB" baseline="0" dirty="0" smtClean="0"/>
              <a:t>Fish farming</a:t>
            </a:r>
          </a:p>
          <a:p>
            <a:pPr marL="1143000" lvl="2" indent="-228600">
              <a:buFont typeface="Arial" panose="020B0604020202020204" pitchFamily="34" charset="0"/>
              <a:buChar char="•"/>
            </a:pPr>
            <a:r>
              <a:rPr lang="en-GB" baseline="0" dirty="0" smtClean="0"/>
              <a:t>Leisure activities (such as </a:t>
            </a:r>
            <a:r>
              <a:rPr lang="en-GB" baseline="0" dirty="0" err="1" smtClean="0"/>
              <a:t>yatching</a:t>
            </a:r>
            <a:r>
              <a:rPr lang="en-GB" baseline="0" dirty="0" smtClean="0"/>
              <a:t>, kayaking, diving)</a:t>
            </a:r>
          </a:p>
          <a:p>
            <a:pPr marL="1143000" lvl="2" indent="-228600">
              <a:buFont typeface="Arial" panose="020B0604020202020204" pitchFamily="34" charset="0"/>
              <a:buChar char="•"/>
            </a:pPr>
            <a:r>
              <a:rPr lang="en-GB" baseline="0" dirty="0" smtClean="0"/>
              <a:t>Renewable energy </a:t>
            </a:r>
          </a:p>
          <a:p>
            <a:pPr marL="685800" lvl="1" indent="-228600">
              <a:buFont typeface="+mj-lt"/>
              <a:buAutoNum type="arabicPeriod"/>
            </a:pPr>
            <a:r>
              <a:rPr lang="en-GB" baseline="0" dirty="0" smtClean="0"/>
              <a:t>Our coastal environment does not end at the high-tide mark. Many of the industries listed above also require terrestrial developments such as;</a:t>
            </a:r>
          </a:p>
          <a:p>
            <a:pPr marL="1143000" lvl="2" indent="-228600">
              <a:buFont typeface="Arial" panose="020B0604020202020204" pitchFamily="34" charset="0"/>
              <a:buChar char="•"/>
            </a:pPr>
            <a:r>
              <a:rPr lang="en-GB" baseline="0" dirty="0" smtClean="0"/>
              <a:t>Slipways, pontoons and harbours</a:t>
            </a:r>
          </a:p>
          <a:p>
            <a:pPr marL="1143000" lvl="2" indent="-228600">
              <a:buFont typeface="Arial" panose="020B0604020202020204" pitchFamily="34" charset="0"/>
              <a:buChar char="•"/>
            </a:pPr>
            <a:r>
              <a:rPr lang="en-GB" baseline="0" dirty="0" smtClean="0"/>
              <a:t>Warehouses</a:t>
            </a:r>
          </a:p>
          <a:p>
            <a:pPr marL="1143000" lvl="2" indent="-228600">
              <a:buFont typeface="Arial" panose="020B0604020202020204" pitchFamily="34" charset="0"/>
              <a:buChar char="•"/>
            </a:pPr>
            <a:r>
              <a:rPr lang="en-GB" baseline="0" dirty="0" smtClean="0"/>
              <a:t>Well-maintained road links</a:t>
            </a:r>
          </a:p>
          <a:p>
            <a:pPr marL="1143000" lvl="2" indent="-228600">
              <a:buFont typeface="Arial" panose="020B0604020202020204" pitchFamily="34" charset="0"/>
              <a:buChar char="•"/>
            </a:pPr>
            <a:r>
              <a:rPr lang="en-GB" baseline="0" dirty="0" smtClean="0"/>
              <a:t>Onshore hatcheries </a:t>
            </a:r>
          </a:p>
          <a:p>
            <a:pPr marL="1143000" lvl="2" indent="-228600">
              <a:buFont typeface="Arial" panose="020B0604020202020204" pitchFamily="34" charset="0"/>
              <a:buChar char="•"/>
            </a:pPr>
            <a:r>
              <a:rPr lang="en-GB" baseline="0" dirty="0" smtClean="0"/>
              <a:t>Offices </a:t>
            </a:r>
          </a:p>
          <a:p>
            <a:pPr marL="685800" lvl="1" indent="-228600">
              <a:buFont typeface="+mj-lt"/>
              <a:buAutoNum type="arabicPeriod"/>
            </a:pPr>
            <a:r>
              <a:rPr lang="en-GB" baseline="0" dirty="0" smtClean="0"/>
              <a:t>These industries have to interact with each other and the requirements of one might degrade the opportunities of another. A good example of this, is the argument around Acoustic Deterrent Devices which are used by fish farms to deter seals from damaging the nets around the cages and stealing the produce. The fish farms need to deter seals as damaged nets can release the farmed stock into the wild, which no-one wants, and reduces the monetary returns for the farm. The problem is that ADD use can exclude other echo-locating wildlife from the area, such as porpoises – not good for the wildlife tourism industry. This dynamic prompts social questions such as;</a:t>
            </a:r>
          </a:p>
          <a:p>
            <a:pPr marL="1143000" lvl="2" indent="-228600">
              <a:buFont typeface="Arial" panose="020B0604020202020204" pitchFamily="34" charset="0"/>
              <a:buChar char="•"/>
            </a:pPr>
            <a:r>
              <a:rPr lang="en-GB" baseline="0" dirty="0" smtClean="0"/>
              <a:t>Which industry should get priority?</a:t>
            </a:r>
          </a:p>
          <a:p>
            <a:pPr marL="1143000" lvl="2" indent="-228600">
              <a:buFont typeface="Arial" panose="020B0604020202020204" pitchFamily="34" charset="0"/>
              <a:buChar char="•"/>
            </a:pPr>
            <a:r>
              <a:rPr lang="en-GB" baseline="0" dirty="0" smtClean="0"/>
              <a:t>What extent of disturbance to wildlife is ‘acceptable’ within society?</a:t>
            </a:r>
          </a:p>
          <a:p>
            <a:pPr marL="1143000" lvl="2" indent="-228600">
              <a:buFont typeface="Arial" panose="020B0604020202020204" pitchFamily="34" charset="0"/>
              <a:buChar char="•"/>
            </a:pPr>
            <a:r>
              <a:rPr lang="en-GB" baseline="0" dirty="0" smtClean="0"/>
              <a:t>Is there a way that both of these industries can operate in the same area? If so, what measures need to be taken? </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3</a:t>
            </a:fld>
            <a:endParaRPr lang="en-GB"/>
          </a:p>
        </p:txBody>
      </p:sp>
    </p:spTree>
    <p:extLst>
      <p:ext uri="{BB962C8B-B14F-4D97-AF65-F5344CB8AC3E}">
        <p14:creationId xmlns:p14="http://schemas.microsoft.com/office/powerpoint/2010/main" val="2930437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Cumulative visual impact is another area of spatial social issues which can influence the growth, or lack thereof, of the aquaculture industry.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Figure 1. (O’Higgins 2017) was produced by modelling the views from every property on the West Coast of Scotland. The black dots represent where there are fish farms (both active and inactive). As you can see, there are very few areas marine activity is not visible from coastal areas.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The video (</a:t>
            </a:r>
            <a:r>
              <a:rPr lang="en-GB" baseline="0" dirty="0" err="1" smtClean="0"/>
              <a:t>O’Higgings</a:t>
            </a:r>
            <a:r>
              <a:rPr lang="en-GB" baseline="0" dirty="0" smtClean="0"/>
              <a:t> 2017) shows a 3d version of the model, but zoomed in to one area – Loch Linnhe and Loch </a:t>
            </a:r>
            <a:r>
              <a:rPr lang="en-GB" baseline="0" dirty="0" err="1" smtClean="0"/>
              <a:t>Etive</a:t>
            </a:r>
            <a:r>
              <a:rPr lang="en-GB" baseline="0" dirty="0" smtClean="0"/>
              <a:t>, in Argyll and Bute. The purple areas are where there is high visibility of fish farms from land and the blue areas is where there is limited visibility from land. If you would like to explore more of the </a:t>
            </a:r>
            <a:r>
              <a:rPr lang="en-GB" baseline="0" dirty="0" err="1" smtClean="0"/>
              <a:t>viewshed</a:t>
            </a:r>
            <a:r>
              <a:rPr lang="en-GB" baseline="0" dirty="0" smtClean="0"/>
              <a:t> analysis it is available online, courtesy of University College Cork, at: http://griffith.ucc.ie/demtools/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In a study which is yet to be published, the areas of most concern for those commenting on planning applications relating to the development of new finfish farms, the second most prevalent reason for objection was visual impact.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A couple of comments on one planning application stated that the objectors didn’t have anything against fish farming but felt like the sea/landscape was too ‘full’ given that there was also a wind farm on the hill adjacent to the proposed fish farm site. </a:t>
            </a:r>
          </a:p>
          <a:p>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4</a:t>
            </a:fld>
            <a:endParaRPr lang="en-GB"/>
          </a:p>
        </p:txBody>
      </p:sp>
    </p:spTree>
    <p:extLst>
      <p:ext uri="{BB962C8B-B14F-4D97-AF65-F5344CB8AC3E}">
        <p14:creationId xmlns:p14="http://schemas.microsoft.com/office/powerpoint/2010/main" val="579909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Stakeholder</a:t>
            </a:r>
            <a:r>
              <a:rPr lang="en-GB" baseline="0" dirty="0" smtClean="0"/>
              <a:t> engagement was a central concept in the Aquaspace project. </a:t>
            </a:r>
          </a:p>
          <a:p>
            <a:pPr marL="228600" indent="-228600">
              <a:buAutoNum type="arabicPeriod"/>
            </a:pPr>
            <a:r>
              <a:rPr lang="en-GB" baseline="0" dirty="0" smtClean="0"/>
              <a:t>In order to address issues of space, it was first important to find out how they were manifest in the systems that our aquaculture industries were operating in and what solutions were already in circulation.</a:t>
            </a:r>
          </a:p>
          <a:p>
            <a:pPr marL="228600" indent="-228600">
              <a:buAutoNum type="arabicPeriod"/>
            </a:pPr>
            <a:r>
              <a:rPr lang="en-GB" baseline="0" dirty="0" smtClean="0"/>
              <a:t>This meant that the project was able to address issues which were directly relevant to the industry and applicable to EU, national, and local governance systems.</a:t>
            </a:r>
          </a:p>
          <a:p>
            <a:pPr marL="0" indent="0">
              <a:buNone/>
            </a:pPr>
            <a:endParaRPr lang="en-GB" baseline="0" dirty="0" smtClean="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5</a:t>
            </a:fld>
            <a:endParaRPr lang="en-GB"/>
          </a:p>
        </p:txBody>
      </p:sp>
    </p:spTree>
    <p:extLst>
      <p:ext uri="{BB962C8B-B14F-4D97-AF65-F5344CB8AC3E}">
        <p14:creationId xmlns:p14="http://schemas.microsoft.com/office/powerpoint/2010/main" val="364208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In Scotland,</a:t>
            </a:r>
            <a:r>
              <a:rPr lang="en-GB" baseline="0" dirty="0" smtClean="0"/>
              <a:t> the main aquaculture product is Atlantic Salmon. </a:t>
            </a:r>
          </a:p>
          <a:p>
            <a:pPr marL="228600" indent="-228600">
              <a:buAutoNum type="arabicPeriod"/>
            </a:pPr>
            <a:r>
              <a:rPr lang="en-GB" baseline="0" dirty="0" smtClean="0"/>
              <a:t>Although the strategy to increase production makes sense economically, there are a few aspects which need to be ironed out before that can happen, not least the requirement to find more space for new farms.</a:t>
            </a:r>
          </a:p>
          <a:p>
            <a:pPr marL="228600" indent="-228600">
              <a:buAutoNum type="arabicPeriod"/>
            </a:pPr>
            <a:r>
              <a:rPr lang="en-GB" baseline="0" dirty="0" smtClean="0"/>
              <a:t>One of the main issues with the production of Atlantic Salmon is that the stocking densities of the farms mean that the naturally occurring salmon louse is found in numbers which damage the fish and can cause early mortalities.</a:t>
            </a:r>
          </a:p>
          <a:p>
            <a:pPr marL="228600" indent="-228600">
              <a:buAutoNum type="arabicPeriod"/>
            </a:pPr>
            <a:r>
              <a:rPr lang="en-GB" baseline="0" dirty="0" smtClean="0"/>
              <a:t>In order to control the sea lice, chemical treatments are used – these can be harmful to the environment – and many communities which rely on a well-managed marine environment for their livelihoods, or are concerned citizens, are concerned that the regulation of these chemicals is not good enough.</a:t>
            </a:r>
          </a:p>
          <a:p>
            <a:pPr marL="228600" indent="-228600">
              <a:buAutoNum type="arabicPeriod"/>
            </a:pPr>
            <a:r>
              <a:rPr lang="en-GB" baseline="0" dirty="0" smtClean="0"/>
              <a:t>Anglers are also concerned that because wild fish salmon swim past the salmon farms, they are catching more lice than would be natural normally.  </a:t>
            </a:r>
          </a:p>
          <a:p>
            <a:pPr marL="228600" indent="-228600">
              <a:buAutoNum type="arabicPeriod"/>
            </a:pPr>
            <a:r>
              <a:rPr lang="en-GB" baseline="0" dirty="0" smtClean="0"/>
              <a:t>So on the one hand you have an industry which is incredibly beneficial for remote and rural areas, and on the other hand you have environmental and subsequent social impacts which are only slowly being addressed and more information becomes available. </a:t>
            </a: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6</a:t>
            </a:fld>
            <a:endParaRPr lang="en-GB"/>
          </a:p>
        </p:txBody>
      </p:sp>
    </p:spTree>
    <p:extLst>
      <p:ext uri="{BB962C8B-B14F-4D97-AF65-F5344CB8AC3E}">
        <p14:creationId xmlns:p14="http://schemas.microsoft.com/office/powerpoint/2010/main" val="1284955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One</a:t>
            </a:r>
            <a:r>
              <a:rPr lang="en-GB" baseline="0" dirty="0" smtClean="0"/>
              <a:t> of the main issues which was brought up in a meeting with stakeholders on the West Coast of Scotland was issues with public perception and social licence (which will be covered later on in this presentation)</a:t>
            </a:r>
          </a:p>
          <a:p>
            <a:pPr marL="228600" indent="-228600">
              <a:buAutoNum type="arabicPeriod"/>
            </a:pPr>
            <a:r>
              <a:rPr lang="en-GB" baseline="0" dirty="0" smtClean="0"/>
              <a:t>The stakeholders were unable to identify why there were issues with public perception as many of them spend money on Corporate Social Responsibility Strategies. </a:t>
            </a:r>
          </a:p>
          <a:p>
            <a:pPr marL="228600" indent="-228600">
              <a:buAutoNum type="arabicPeriod"/>
            </a:pPr>
            <a:r>
              <a:rPr lang="en-GB" baseline="0" dirty="0" smtClean="0"/>
              <a:t>The question that was developed from the workshop was; What are the drivers for objecting or supporting planning applications for fish farms?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The study used publically available documents compiled by the planning authority in Argyll and Bute, Scotland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The documents contained the comments that the general public sent in about the formation of new finfish farms. </a:t>
            </a:r>
          </a:p>
          <a:p>
            <a:endParaRPr lang="en-GB" dirty="0" smtClean="0"/>
          </a:p>
        </p:txBody>
      </p:sp>
      <p:sp>
        <p:nvSpPr>
          <p:cNvPr id="4" name="Slide Number Placeholder 3"/>
          <p:cNvSpPr>
            <a:spLocks noGrp="1"/>
          </p:cNvSpPr>
          <p:nvPr>
            <p:ph type="sldNum" sz="quarter" idx="10"/>
          </p:nvPr>
        </p:nvSpPr>
        <p:spPr/>
        <p:txBody>
          <a:bodyPr/>
          <a:lstStyle/>
          <a:p>
            <a:fld id="{DC0AC007-9674-4600-85E5-6CD13089646B}" type="slidenum">
              <a:rPr lang="en-GB" smtClean="0"/>
              <a:t>7</a:t>
            </a:fld>
            <a:endParaRPr lang="en-GB"/>
          </a:p>
        </p:txBody>
      </p:sp>
    </p:spTree>
    <p:extLst>
      <p:ext uri="{BB962C8B-B14F-4D97-AF65-F5344CB8AC3E}">
        <p14:creationId xmlns:p14="http://schemas.microsoft.com/office/powerpoint/2010/main" val="271349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smtClean="0"/>
              <a:t>The</a:t>
            </a:r>
            <a:r>
              <a:rPr lang="en-GB" baseline="0" dirty="0" smtClean="0"/>
              <a:t> 1388 comments on planning applications from fish farms were qualitatively coded for emergent themes. Practically, this required downloading, reading and sifting through the contents of the comments to come up with several overall themes. Many qualitative researchers choose to use qualitative coding software (QSR </a:t>
            </a:r>
            <a:r>
              <a:rPr lang="en-GB" baseline="0" dirty="0" err="1" smtClean="0"/>
              <a:t>Nvivo</a:t>
            </a:r>
            <a:r>
              <a:rPr lang="en-GB" baseline="0" dirty="0" smtClean="0"/>
              <a:t> is an example), however as the comments were all image files, excel was used for recording the themes.</a:t>
            </a:r>
          </a:p>
          <a:p>
            <a:pPr marL="228600" indent="-228600">
              <a:buAutoNum type="arabicPeriod"/>
            </a:pPr>
            <a:r>
              <a:rPr lang="en-GB" baseline="0" dirty="0" smtClean="0"/>
              <a:t>Once the analysis was complete it became evident that there were four topics that people were talking the most about. For the objectors this was ‘environmental concern’ and ‘visual impact’ and for the supporters it was ‘supporting local supply-chain businesses’ and ‘employment in the local area’ </a:t>
            </a:r>
          </a:p>
          <a:p>
            <a:pPr marL="0" indent="0">
              <a:buNone/>
            </a:pPr>
            <a:endParaRPr lang="en-GB" dirty="0"/>
          </a:p>
        </p:txBody>
      </p:sp>
      <p:sp>
        <p:nvSpPr>
          <p:cNvPr id="4" name="Slide Number Placeholder 3"/>
          <p:cNvSpPr>
            <a:spLocks noGrp="1"/>
          </p:cNvSpPr>
          <p:nvPr>
            <p:ph type="sldNum" sz="quarter" idx="10"/>
          </p:nvPr>
        </p:nvSpPr>
        <p:spPr/>
        <p:txBody>
          <a:bodyPr/>
          <a:lstStyle/>
          <a:p>
            <a:fld id="{DC0AC007-9674-4600-85E5-6CD13089646B}" type="slidenum">
              <a:rPr lang="en-GB" smtClean="0"/>
              <a:t>8</a:t>
            </a:fld>
            <a:endParaRPr lang="en-GB"/>
          </a:p>
        </p:txBody>
      </p:sp>
    </p:spTree>
    <p:extLst>
      <p:ext uri="{BB962C8B-B14F-4D97-AF65-F5344CB8AC3E}">
        <p14:creationId xmlns:p14="http://schemas.microsoft.com/office/powerpoint/2010/main" val="976557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Trust, communication and involvement</a:t>
            </a:r>
            <a:r>
              <a:rPr lang="en-GB" baseline="0" dirty="0" smtClean="0"/>
              <a:t> are all essential components for SLO </a:t>
            </a:r>
            <a:r>
              <a:rPr lang="en-GB" dirty="0" smtClean="0"/>
              <a:t>(</a:t>
            </a:r>
            <a:r>
              <a:rPr lang="en-GB" dirty="0" err="1" smtClean="0"/>
              <a:t>Moffat</a:t>
            </a:r>
            <a:r>
              <a:rPr lang="en-GB" dirty="0" smtClean="0"/>
              <a:t> and Zhang, 2014).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dirty="0" smtClean="0"/>
              <a:t>The</a:t>
            </a:r>
            <a:r>
              <a:rPr lang="en-GB" baseline="0" dirty="0" smtClean="0"/>
              <a:t> blue speech bubble provides an example of where someone is in support of a new finfish farm because of the behaviour of the company applying. They trust that the company will be have as it has always done – in a neighbourly fashion.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The orange bubble provides an example of where someone is objecting to a new finfish farm because of the visual impact, but the behaviour of the company is evidently part of the issue.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This is a good example of where the behaviour of the companies in question directly impacts the actions that people take – in one case to support and in one case to object to further development.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smtClean="0"/>
              <a:t>SLO provides a good framework for understanding why some companies are seen as better than others in the eyes of local communities and sometimes the general public. </a:t>
            </a:r>
            <a:endParaRPr lang="en-GB" dirty="0" smtClean="0"/>
          </a:p>
        </p:txBody>
      </p:sp>
      <p:sp>
        <p:nvSpPr>
          <p:cNvPr id="4" name="Slide Number Placeholder 3"/>
          <p:cNvSpPr>
            <a:spLocks noGrp="1"/>
          </p:cNvSpPr>
          <p:nvPr>
            <p:ph type="sldNum" sz="quarter" idx="10"/>
          </p:nvPr>
        </p:nvSpPr>
        <p:spPr/>
        <p:txBody>
          <a:bodyPr/>
          <a:lstStyle/>
          <a:p>
            <a:fld id="{DC0AC007-9674-4600-85E5-6CD13089646B}" type="slidenum">
              <a:rPr lang="en-GB" smtClean="0"/>
              <a:t>9</a:t>
            </a:fld>
            <a:endParaRPr lang="en-GB"/>
          </a:p>
        </p:txBody>
      </p:sp>
    </p:spTree>
    <p:extLst>
      <p:ext uri="{BB962C8B-B14F-4D97-AF65-F5344CB8AC3E}">
        <p14:creationId xmlns:p14="http://schemas.microsoft.com/office/powerpoint/2010/main" val="963059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E21695-DE71-1841-BEEB-F9E362C4C619}" type="datetime1">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1205930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FA77E98-C75B-FA46-BB83-5F9F7D94E8D7}" type="datetime1">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39675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597D790-403F-064C-94B7-2BD030B3A26A}" type="datetime1">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0420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8E1F1D-1814-7B4F-BB34-FEEA295CDFBA}" type="datetime1">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4107650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F3A8FF-2AC7-B54A-A586-156E7037AAB4}" type="datetime1">
              <a:rPr lang="en-GB" smtClean="0"/>
              <a:t>23/04/2018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43506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A530E9F-7C90-1146-872E-2D0432197810}" type="datetime1">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835624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322CB7-9367-1540-A8A3-1816CC29FEE3}" type="datetime1">
              <a:rPr lang="en-GB" smtClean="0"/>
              <a:t>23/04/2018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2163922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0024F8C-D484-BE40-9D2A-3D2A9EF30EF2}" type="datetime1">
              <a:rPr lang="en-GB" smtClean="0"/>
              <a:t>23/04/2018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1795401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8A093-FF40-7045-9C0F-EBBFB8B2A2F5}" type="datetime1">
              <a:rPr lang="en-GB" smtClean="0"/>
              <a:t>23/04/2018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54477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C4096-8E0F-0245-A08D-776FBADD854B}" type="datetime1">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325335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A6A36F-9BEB-FA4C-A14C-8C3F278BAFE1}" type="datetime1">
              <a:rPr lang="en-GB" smtClean="0"/>
              <a:t>23/04/2018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E6264E-8019-4BF3-8E58-3E8D0A17CFAB}" type="slidenum">
              <a:rPr lang="en-GB" smtClean="0"/>
              <a:t>‹#›</a:t>
            </a:fld>
            <a:endParaRPr lang="en-GB"/>
          </a:p>
        </p:txBody>
      </p:sp>
    </p:spTree>
    <p:extLst>
      <p:ext uri="{BB962C8B-B14F-4D97-AF65-F5344CB8AC3E}">
        <p14:creationId xmlns:p14="http://schemas.microsoft.com/office/powerpoint/2010/main" val="41149417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4032E-4299-D44D-B411-24F89DCA6659}" type="datetime1">
              <a:rPr lang="en-GB" smtClean="0"/>
              <a:t>23/04/2018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E6264E-8019-4BF3-8E58-3E8D0A17CFAB}" type="slidenum">
              <a:rPr lang="en-GB" smtClean="0"/>
              <a:t>‹#›</a:t>
            </a:fld>
            <a:endParaRPr lang="en-GB"/>
          </a:p>
        </p:txBody>
      </p:sp>
    </p:spTree>
    <p:extLst>
      <p:ext uri="{BB962C8B-B14F-4D97-AF65-F5344CB8AC3E}">
        <p14:creationId xmlns:p14="http://schemas.microsoft.com/office/powerpoint/2010/main" val="138901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quaspace-h2020.eu/" TargetMode="External"/><Relationship Id="rId4" Type="http://schemas.openxmlformats.org/officeDocument/2006/relationships/hyperlink" Target="http://creativecommons.org/licenses/by-sa/4.0/" TargetMode="External"/><Relationship Id="rId5" Type="http://schemas.openxmlformats.org/officeDocument/2006/relationships/image" Target="../media/image1.jpeg"/><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7.jpe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g"/><Relationship Id="rId6"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hyperlink" Target="http://www.aquaspace-h2020.eu/" TargetMode="External"/><Relationship Id="rId4" Type="http://schemas.openxmlformats.org/officeDocument/2006/relationships/image" Target="../media/image2.jpeg"/><Relationship Id="rId5" Type="http://schemas.openxmlformats.org/officeDocument/2006/relationships/image" Target="../media/image23.jpeg"/><Relationship Id="rId6" Type="http://schemas.openxmlformats.org/officeDocument/2006/relationships/hyperlink" Target="http://aquaspace-h2020.eu/"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5.png"/><Relationship Id="rId5" Type="http://schemas.openxmlformats.org/officeDocument/2006/relationships/image" Target="../media/image6.emf"/><Relationship Id="rId1" Type="http://schemas.openxmlformats.org/officeDocument/2006/relationships/video" Target="https://www.youtube.com/embed/srgTjuzsGdE?rel=0" TargetMode="Externa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hyperlink" Target="http://www.gov.scot/Topics/Statistics/Browse/Agriculture-Fisheries/TrendAquaculture" TargetMode="External"/><Relationship Id="rId7"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34104"/>
            <a:ext cx="7772400" cy="1201624"/>
          </a:xfrm>
        </p:spPr>
        <p:txBody>
          <a:bodyPr>
            <a:normAutofit/>
          </a:bodyPr>
          <a:lstStyle/>
          <a:p>
            <a:r>
              <a:rPr lang="en-GB" sz="2800" b="1" dirty="0" smtClean="0">
                <a:solidFill>
                  <a:schemeClr val="tx2"/>
                </a:solidFill>
              </a:rPr>
              <a:t>Unit </a:t>
            </a:r>
            <a:r>
              <a:rPr lang="en-GB" sz="2800" b="1" dirty="0" smtClean="0">
                <a:solidFill>
                  <a:schemeClr val="tx2"/>
                </a:solidFill>
              </a:rPr>
              <a:t>10: </a:t>
            </a:r>
            <a:r>
              <a:rPr lang="en-GB" sz="2800" b="1" dirty="0" smtClean="0">
                <a:solidFill>
                  <a:schemeClr val="tx2"/>
                </a:solidFill>
              </a:rPr>
              <a:t>Social Investigation and Public Engagement Tools</a:t>
            </a:r>
            <a:endParaRPr lang="en-GB" sz="2800" b="1" dirty="0">
              <a:solidFill>
                <a:schemeClr val="tx2"/>
              </a:solidFill>
            </a:endParaRPr>
          </a:p>
        </p:txBody>
      </p:sp>
      <p:sp>
        <p:nvSpPr>
          <p:cNvPr id="3" name="Subtitle 2"/>
          <p:cNvSpPr>
            <a:spLocks noGrp="1"/>
          </p:cNvSpPr>
          <p:nvPr>
            <p:ph type="subTitle" idx="1"/>
          </p:nvPr>
        </p:nvSpPr>
        <p:spPr>
          <a:xfrm>
            <a:off x="1910555" y="5485202"/>
            <a:ext cx="6400800" cy="1101697"/>
          </a:xfrm>
        </p:spPr>
        <p:txBody>
          <a:bodyPr>
            <a:normAutofit fontScale="92500" lnSpcReduction="10000"/>
          </a:bodyPr>
          <a:lstStyle/>
          <a:p>
            <a:r>
              <a:rPr lang="en-GB" sz="1200" dirty="0">
                <a:solidFill>
                  <a:schemeClr val="tx1"/>
                </a:solidFill>
              </a:rPr>
              <a:t>The </a:t>
            </a:r>
            <a:r>
              <a:rPr lang="en-GB" sz="1200" dirty="0" smtClean="0">
                <a:solidFill>
                  <a:schemeClr val="tx1"/>
                </a:solidFill>
              </a:rPr>
              <a:t>materials used here have been assembled as </a:t>
            </a:r>
            <a:r>
              <a:rPr lang="en-GB" sz="1200" dirty="0">
                <a:solidFill>
                  <a:schemeClr val="tx1"/>
                </a:solidFill>
              </a:rPr>
              <a:t>part of the </a:t>
            </a:r>
            <a:r>
              <a:rPr lang="en-GB" sz="1200" dirty="0" err="1">
                <a:solidFill>
                  <a:schemeClr val="tx1"/>
                </a:solidFill>
              </a:rPr>
              <a:t>AquaSpace</a:t>
            </a:r>
            <a:r>
              <a:rPr lang="en-GB" sz="1200" dirty="0">
                <a:solidFill>
                  <a:schemeClr val="tx1"/>
                </a:solidFill>
              </a:rPr>
              <a:t> </a:t>
            </a:r>
            <a:r>
              <a:rPr lang="en-GB" sz="1200" dirty="0" smtClean="0">
                <a:solidFill>
                  <a:schemeClr val="tx1"/>
                </a:solidFill>
              </a:rPr>
              <a:t>project</a:t>
            </a:r>
            <a:br>
              <a:rPr lang="en-GB" sz="1200" dirty="0" smtClean="0">
                <a:solidFill>
                  <a:schemeClr val="tx1"/>
                </a:solidFill>
              </a:rPr>
            </a:br>
            <a:r>
              <a:rPr lang="en-GB" sz="1200" dirty="0" smtClean="0">
                <a:solidFill>
                  <a:schemeClr val="tx1"/>
                </a:solidFill>
              </a:rPr>
              <a:t>(</a:t>
            </a:r>
            <a:r>
              <a:rPr lang="en-GB" sz="1200" dirty="0">
                <a:solidFill>
                  <a:schemeClr val="tx1"/>
                </a:solidFill>
              </a:rPr>
              <a:t>Ecosystem Approach to making Space for Aquaculture, </a:t>
            </a:r>
            <a:r>
              <a:rPr lang="en-GB" sz="1200" u="sng" dirty="0">
                <a:solidFill>
                  <a:schemeClr val="tx1"/>
                </a:solidFill>
                <a:hlinkClick r:id="rId3"/>
              </a:rPr>
              <a:t>http://aquaspace-h2020.eu</a:t>
            </a:r>
            <a:r>
              <a:rPr lang="en-GB" sz="1200" dirty="0">
                <a:solidFill>
                  <a:schemeClr val="tx1"/>
                </a:solidFill>
              </a:rPr>
              <a:t>) </a:t>
            </a:r>
            <a:r>
              <a:rPr lang="en-GB" sz="1200" dirty="0" smtClean="0">
                <a:solidFill>
                  <a:schemeClr val="tx1"/>
                </a:solidFill>
              </a:rPr>
              <a:t/>
            </a:r>
            <a:br>
              <a:rPr lang="en-GB" sz="1200" dirty="0" smtClean="0">
                <a:solidFill>
                  <a:schemeClr val="tx1"/>
                </a:solidFill>
              </a:rPr>
            </a:br>
            <a:r>
              <a:rPr lang="en-GB" sz="1200" dirty="0" smtClean="0">
                <a:solidFill>
                  <a:schemeClr val="tx1"/>
                </a:solidFill>
              </a:rPr>
              <a:t>and </a:t>
            </a:r>
            <a:r>
              <a:rPr lang="en-GB" sz="1200" dirty="0">
                <a:solidFill>
                  <a:schemeClr val="tx1"/>
                </a:solidFill>
              </a:rPr>
              <a:t>has received funding from the European Union's Horizon 2020 Framework Programme </a:t>
            </a:r>
            <a:r>
              <a:rPr lang="en-GB" sz="1200" dirty="0" smtClean="0">
                <a:solidFill>
                  <a:schemeClr val="tx1"/>
                </a:solidFill>
              </a:rPr>
              <a:t/>
            </a:r>
            <a:br>
              <a:rPr lang="en-GB" sz="1200" dirty="0" smtClean="0">
                <a:solidFill>
                  <a:schemeClr val="tx1"/>
                </a:solidFill>
              </a:rPr>
            </a:br>
            <a:r>
              <a:rPr lang="en-GB" sz="1200" dirty="0" smtClean="0">
                <a:solidFill>
                  <a:schemeClr val="tx1"/>
                </a:solidFill>
              </a:rPr>
              <a:t>for Research </a:t>
            </a:r>
            <a:r>
              <a:rPr lang="en-GB" sz="1200" dirty="0">
                <a:solidFill>
                  <a:schemeClr val="tx1"/>
                </a:solidFill>
              </a:rPr>
              <a:t>and Innovation under grant agreement n° 633476</a:t>
            </a:r>
            <a:r>
              <a:rPr lang="en-GB" sz="1200" dirty="0" smtClean="0">
                <a:solidFill>
                  <a:schemeClr val="tx1"/>
                </a:solidFill>
              </a:rPr>
              <a:t>.</a:t>
            </a:r>
          </a:p>
          <a:p>
            <a:r>
              <a:rPr lang="en-GB" sz="1200" dirty="0" smtClean="0">
                <a:solidFill>
                  <a:schemeClr val="tx1"/>
                </a:solidFill>
              </a:rPr>
              <a:t>They may </a:t>
            </a:r>
            <a:r>
              <a:rPr lang="en-GB" sz="1200" dirty="0">
                <a:solidFill>
                  <a:schemeClr val="tx1"/>
                </a:solidFill>
              </a:rPr>
              <a:t>be used under a </a:t>
            </a:r>
            <a:r>
              <a:rPr lang="en-GB" sz="1200" dirty="0" smtClean="0">
                <a:solidFill>
                  <a:schemeClr val="tx1"/>
                </a:solidFill>
                <a:hlinkClick r:id="rId4"/>
              </a:rPr>
              <a:t>Creative </a:t>
            </a:r>
            <a:r>
              <a:rPr lang="en-GB" sz="1200" dirty="0">
                <a:solidFill>
                  <a:schemeClr val="tx1"/>
                </a:solidFill>
                <a:hlinkClick r:id="rId4"/>
              </a:rPr>
              <a:t>Commons Attribution-ShareAlike 4.0 International </a:t>
            </a:r>
            <a:r>
              <a:rPr lang="en-GB" sz="1200" dirty="0" smtClean="0">
                <a:solidFill>
                  <a:schemeClr val="tx1"/>
                </a:solidFill>
                <a:hlinkClick r:id="rId4"/>
              </a:rPr>
              <a:t>License</a:t>
            </a:r>
            <a:r>
              <a:rPr lang="en-GB" sz="1200" dirty="0" smtClean="0">
                <a:solidFill>
                  <a:schemeClr val="tx1"/>
                </a:solidFill>
              </a:rPr>
              <a:t>, </a:t>
            </a:r>
            <a:r>
              <a:rPr lang="en-GB" sz="1200" dirty="0">
                <a:solidFill>
                  <a:schemeClr val="tx1"/>
                </a:solidFill>
              </a:rPr>
              <a:t>with </a:t>
            </a:r>
            <a:r>
              <a:rPr lang="en-GB" sz="1200" dirty="0" smtClean="0">
                <a:solidFill>
                  <a:schemeClr val="tx1"/>
                </a:solidFill>
              </a:rPr>
              <a:t>attribution to the author</a:t>
            </a:r>
            <a:endParaRPr lang="en-GB" sz="1200" dirty="0">
              <a:solidFill>
                <a:schemeClr val="tx1"/>
              </a:solidFill>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0619" y="584270"/>
            <a:ext cx="3486777" cy="1548586"/>
          </a:xfrm>
          <a:prstGeom prst="rect">
            <a:avLst/>
          </a:prstGeom>
        </p:spPr>
      </p:pic>
      <p:grpSp>
        <p:nvGrpSpPr>
          <p:cNvPr id="10" name="Group 9"/>
          <p:cNvGrpSpPr/>
          <p:nvPr/>
        </p:nvGrpSpPr>
        <p:grpSpPr>
          <a:xfrm>
            <a:off x="475227" y="5485202"/>
            <a:ext cx="1435328" cy="1256166"/>
            <a:chOff x="475227" y="5485202"/>
            <a:chExt cx="1435328" cy="1256166"/>
          </a:xfrm>
        </p:grpSpPr>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27" y="5485202"/>
              <a:ext cx="1435328" cy="975245"/>
            </a:xfrm>
            <a:prstGeom prst="rect">
              <a:avLst/>
            </a:prstGeom>
          </p:spPr>
        </p:pic>
        <p:sp>
          <p:nvSpPr>
            <p:cNvPr id="6" name="TextBox 5"/>
            <p:cNvSpPr txBox="1"/>
            <p:nvPr/>
          </p:nvSpPr>
          <p:spPr>
            <a:xfrm>
              <a:off x="475227" y="6433591"/>
              <a:ext cx="1425302" cy="307777"/>
            </a:xfrm>
            <a:prstGeom prst="rect">
              <a:avLst/>
            </a:prstGeom>
            <a:noFill/>
          </p:spPr>
          <p:txBody>
            <a:bodyPr wrap="square" rtlCol="0">
              <a:spAutoFit/>
            </a:bodyPr>
            <a:lstStyle/>
            <a:p>
              <a:pPr algn="ctr"/>
              <a:r>
                <a:rPr lang="en-GB" sz="1400" dirty="0" smtClean="0"/>
                <a:t>Horizon 2020</a:t>
              </a:r>
              <a:endParaRPr lang="en-GB" sz="1400" dirty="0"/>
            </a:p>
          </p:txBody>
        </p:sp>
      </p:grpSp>
      <p:sp>
        <p:nvSpPr>
          <p:cNvPr id="7" name="TextBox 6"/>
          <p:cNvSpPr txBox="1"/>
          <p:nvPr/>
        </p:nvSpPr>
        <p:spPr>
          <a:xfrm>
            <a:off x="2123727" y="3929467"/>
            <a:ext cx="5040560" cy="830997"/>
          </a:xfrm>
          <a:prstGeom prst="rect">
            <a:avLst/>
          </a:prstGeom>
          <a:noFill/>
        </p:spPr>
        <p:txBody>
          <a:bodyPr wrap="square" rtlCol="0">
            <a:spAutoFit/>
          </a:bodyPr>
          <a:lstStyle/>
          <a:p>
            <a:pPr algn="ctr"/>
            <a:r>
              <a:rPr lang="en-GB" sz="2400" dirty="0" err="1" smtClean="0">
                <a:solidFill>
                  <a:schemeClr val="bg1">
                    <a:lumMod val="50000"/>
                  </a:schemeClr>
                </a:solidFill>
              </a:rPr>
              <a:t>Suzannah</a:t>
            </a:r>
            <a:r>
              <a:rPr lang="en-GB" sz="2400" dirty="0" smtClean="0">
                <a:solidFill>
                  <a:schemeClr val="bg1">
                    <a:lumMod val="50000"/>
                  </a:schemeClr>
                </a:solidFill>
              </a:rPr>
              <a:t>-Lynn Billing</a:t>
            </a:r>
          </a:p>
          <a:p>
            <a:pPr algn="ctr"/>
            <a:r>
              <a:rPr lang="en-GB" sz="2400" dirty="0" smtClean="0">
                <a:solidFill>
                  <a:schemeClr val="bg1">
                    <a:lumMod val="50000"/>
                  </a:schemeClr>
                </a:solidFill>
              </a:rPr>
              <a:t>SAMS</a:t>
            </a:r>
            <a:endParaRPr lang="en-GB" sz="2400" dirty="0">
              <a:solidFill>
                <a:schemeClr val="bg1">
                  <a:lumMod val="50000"/>
                </a:schemeClr>
              </a:solidFill>
            </a:endParaRPr>
          </a:p>
        </p:txBody>
      </p:sp>
      <p:sp>
        <p:nvSpPr>
          <p:cNvPr id="8" name="TextBox 7"/>
          <p:cNvSpPr txBox="1"/>
          <p:nvPr/>
        </p:nvSpPr>
        <p:spPr>
          <a:xfrm>
            <a:off x="683568" y="2103239"/>
            <a:ext cx="7776864" cy="646331"/>
          </a:xfrm>
          <a:prstGeom prst="rect">
            <a:avLst/>
          </a:prstGeom>
          <a:noFill/>
        </p:spPr>
        <p:txBody>
          <a:bodyPr wrap="square" rtlCol="0">
            <a:spAutoFit/>
          </a:bodyPr>
          <a:lstStyle/>
          <a:p>
            <a:pPr algn="ctr"/>
            <a:r>
              <a:rPr lang="en-GB" dirty="0">
                <a:solidFill>
                  <a:schemeClr val="tx2"/>
                </a:solidFill>
              </a:rPr>
              <a:t>Masters Module </a:t>
            </a:r>
            <a:endParaRPr lang="en-GB" dirty="0" smtClean="0">
              <a:solidFill>
                <a:schemeClr val="tx2"/>
              </a:solidFill>
            </a:endParaRPr>
          </a:p>
          <a:p>
            <a:pPr algn="ctr"/>
            <a:r>
              <a:rPr lang="en-GB" dirty="0" smtClean="0">
                <a:solidFill>
                  <a:schemeClr val="tx2"/>
                </a:solidFill>
              </a:rPr>
              <a:t>PLANNING </a:t>
            </a:r>
            <a:r>
              <a:rPr lang="en-GB" dirty="0">
                <a:solidFill>
                  <a:schemeClr val="tx2"/>
                </a:solidFill>
              </a:rPr>
              <a:t>AND MANAGING THE USE OF SPACE FOR AQUACULTURE</a:t>
            </a:r>
          </a:p>
        </p:txBody>
      </p:sp>
      <p:sp>
        <p:nvSpPr>
          <p:cNvPr id="9" name="TextBox 8"/>
          <p:cNvSpPr txBox="1"/>
          <p:nvPr/>
        </p:nvSpPr>
        <p:spPr>
          <a:xfrm>
            <a:off x="2051720" y="4919424"/>
            <a:ext cx="5040560" cy="369332"/>
          </a:xfrm>
          <a:prstGeom prst="rect">
            <a:avLst/>
          </a:prstGeom>
          <a:noFill/>
        </p:spPr>
        <p:txBody>
          <a:bodyPr wrap="square" rtlCol="0">
            <a:spAutoFit/>
          </a:bodyPr>
          <a:lstStyle/>
          <a:p>
            <a:pPr algn="ctr"/>
            <a:r>
              <a:rPr lang="en-GB" dirty="0" smtClean="0">
                <a:solidFill>
                  <a:schemeClr val="bg1">
                    <a:lumMod val="50000"/>
                  </a:schemeClr>
                </a:solidFill>
              </a:rPr>
              <a:t>17 Jan 2018</a:t>
            </a:r>
            <a:endParaRPr lang="en-GB" dirty="0">
              <a:solidFill>
                <a:schemeClr val="bg1">
                  <a:lumMod val="50000"/>
                </a:schemeClr>
              </a:solidFill>
            </a:endParaRPr>
          </a:p>
        </p:txBody>
      </p:sp>
      <p:sp>
        <p:nvSpPr>
          <p:cNvPr id="11" name="Slide Number Placeholder 10"/>
          <p:cNvSpPr>
            <a:spLocks noGrp="1"/>
          </p:cNvSpPr>
          <p:nvPr>
            <p:ph type="sldNum" sz="quarter" idx="12"/>
          </p:nvPr>
        </p:nvSpPr>
        <p:spPr/>
        <p:txBody>
          <a:bodyPr/>
          <a:lstStyle/>
          <a:p>
            <a:fld id="{65E6264E-8019-4BF3-8E58-3E8D0A17CFAB}" type="slidenum">
              <a:rPr lang="en-GB" smtClean="0"/>
              <a:t>1</a:t>
            </a:fld>
            <a:endParaRPr lang="en-GB"/>
          </a:p>
        </p:txBody>
      </p:sp>
    </p:spTree>
    <p:extLst>
      <p:ext uri="{BB962C8B-B14F-4D97-AF65-F5344CB8AC3E}">
        <p14:creationId xmlns:p14="http://schemas.microsoft.com/office/powerpoint/2010/main" val="36436267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8"/>
            <a:ext cx="9144000" cy="1143000"/>
          </a:xfrm>
        </p:spPr>
        <p:txBody>
          <a:bodyPr>
            <a:normAutofit fontScale="90000"/>
          </a:bodyPr>
          <a:lstStyle/>
          <a:p>
            <a:r>
              <a:rPr lang="en-GB" dirty="0" smtClean="0"/>
              <a:t>Engagement and social licence to operate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1142612"/>
            <a:ext cx="1800200" cy="1800200"/>
          </a:xfrm>
        </p:spPr>
      </p:pic>
      <p:pic>
        <p:nvPicPr>
          <p:cNvPr id="5" name="Picture 4"/>
          <p:cNvPicPr>
            <a:picLocks noChangeAspect="1"/>
          </p:cNvPicPr>
          <p:nvPr/>
        </p:nvPicPr>
        <p:blipFill rotWithShape="1">
          <a:blip r:embed="rId4"/>
          <a:srcRect l="50202" t="6301" r="974" b="8021"/>
          <a:stretch/>
        </p:blipFill>
        <p:spPr>
          <a:xfrm>
            <a:off x="395536" y="3284984"/>
            <a:ext cx="6031729" cy="3307722"/>
          </a:xfrm>
          <a:prstGeom prst="rect">
            <a:avLst/>
          </a:prstGeom>
        </p:spPr>
      </p:pic>
      <p:pic>
        <p:nvPicPr>
          <p:cNvPr id="6" name="Picture 5"/>
          <p:cNvPicPr>
            <a:picLocks noChangeAspect="1"/>
          </p:cNvPicPr>
          <p:nvPr/>
        </p:nvPicPr>
        <p:blipFill rotWithShape="1">
          <a:blip r:embed="rId5"/>
          <a:srcRect l="62606" t="17009" r="13770" b="29441"/>
          <a:stretch/>
        </p:blipFill>
        <p:spPr>
          <a:xfrm>
            <a:off x="3851920" y="1052736"/>
            <a:ext cx="4945684" cy="3503193"/>
          </a:xfrm>
          <a:prstGeom prst="rect">
            <a:avLst/>
          </a:prstGeom>
        </p:spPr>
      </p:pic>
      <p:sp>
        <p:nvSpPr>
          <p:cNvPr id="3" name="Slide Number Placeholder 2"/>
          <p:cNvSpPr>
            <a:spLocks noGrp="1"/>
          </p:cNvSpPr>
          <p:nvPr>
            <p:ph type="sldNum" sz="quarter" idx="12"/>
          </p:nvPr>
        </p:nvSpPr>
        <p:spPr/>
        <p:txBody>
          <a:bodyPr/>
          <a:lstStyle/>
          <a:p>
            <a:fld id="{65E6264E-8019-4BF3-8E58-3E8D0A17CFAB}" type="slidenum">
              <a:rPr lang="en-GB" smtClean="0"/>
              <a:t>10</a:t>
            </a:fld>
            <a:endParaRPr lang="en-GB"/>
          </a:p>
        </p:txBody>
      </p:sp>
    </p:spTree>
    <p:extLst>
      <p:ext uri="{BB962C8B-B14F-4D97-AF65-F5344CB8AC3E}">
        <p14:creationId xmlns:p14="http://schemas.microsoft.com/office/powerpoint/2010/main" val="4149931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779"/>
            <a:ext cx="9144000" cy="1143000"/>
          </a:xfrm>
        </p:spPr>
        <p:txBody>
          <a:bodyPr>
            <a:normAutofit fontScale="90000"/>
          </a:bodyPr>
          <a:lstStyle/>
          <a:p>
            <a:r>
              <a:rPr lang="en-GB" dirty="0"/>
              <a:t>Engagement and social licence to operate</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1196752"/>
            <a:ext cx="1800200" cy="180020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3356992"/>
            <a:ext cx="4860032" cy="3166748"/>
          </a:xfrm>
          <a:prstGeom prst="rect">
            <a:avLst/>
          </a:prstGeom>
        </p:spPr>
      </p:pic>
      <p:pic>
        <p:nvPicPr>
          <p:cNvPr id="5" name="Picture 4"/>
          <p:cNvPicPr>
            <a:picLocks noChangeAspect="1"/>
          </p:cNvPicPr>
          <p:nvPr/>
        </p:nvPicPr>
        <p:blipFill rotWithShape="1">
          <a:blip r:embed="rId5"/>
          <a:srcRect l="11812" t="17988" r="65070" b="39394"/>
          <a:stretch/>
        </p:blipFill>
        <p:spPr>
          <a:xfrm>
            <a:off x="4067944" y="1052736"/>
            <a:ext cx="4999799" cy="2880320"/>
          </a:xfrm>
          <a:prstGeom prst="rect">
            <a:avLst/>
          </a:prstGeom>
        </p:spPr>
      </p:pic>
      <p:sp>
        <p:nvSpPr>
          <p:cNvPr id="3" name="Slide Number Placeholder 2"/>
          <p:cNvSpPr>
            <a:spLocks noGrp="1"/>
          </p:cNvSpPr>
          <p:nvPr>
            <p:ph type="sldNum" sz="quarter" idx="12"/>
          </p:nvPr>
        </p:nvSpPr>
        <p:spPr/>
        <p:txBody>
          <a:bodyPr/>
          <a:lstStyle/>
          <a:p>
            <a:fld id="{65E6264E-8019-4BF3-8E58-3E8D0A17CFAB}" type="slidenum">
              <a:rPr lang="en-GB" smtClean="0"/>
              <a:t>11</a:t>
            </a:fld>
            <a:endParaRPr lang="en-GB"/>
          </a:p>
        </p:txBody>
      </p:sp>
    </p:spTree>
    <p:extLst>
      <p:ext uri="{BB962C8B-B14F-4D97-AF65-F5344CB8AC3E}">
        <p14:creationId xmlns:p14="http://schemas.microsoft.com/office/powerpoint/2010/main" val="361784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73" y="-43450"/>
            <a:ext cx="8229600" cy="1143000"/>
          </a:xfrm>
        </p:spPr>
        <p:txBody>
          <a:bodyPr/>
          <a:lstStyle/>
          <a:p>
            <a:r>
              <a:rPr lang="en-GB" dirty="0" smtClean="0"/>
              <a:t>Practical applications</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1520" y="1080225"/>
            <a:ext cx="3711158" cy="2474105"/>
          </a:xfrm>
          <a:prstGeom prst="roundRect">
            <a:avLst>
              <a:gd name="adj" fmla="val 8594"/>
            </a:avLst>
          </a:prstGeom>
          <a:solidFill>
            <a:srgbClr val="FFFFFF">
              <a:shade val="85000"/>
            </a:srgbClr>
          </a:solidFill>
          <a:ln>
            <a:noFill/>
          </a:ln>
          <a:effectLst/>
        </p:spPr>
      </p:pic>
      <p:sp>
        <p:nvSpPr>
          <p:cNvPr id="5" name="TextBox 4"/>
          <p:cNvSpPr txBox="1"/>
          <p:nvPr/>
        </p:nvSpPr>
        <p:spPr>
          <a:xfrm>
            <a:off x="269729" y="3593791"/>
            <a:ext cx="4104456" cy="369332"/>
          </a:xfrm>
          <a:prstGeom prst="rect">
            <a:avLst/>
          </a:prstGeom>
          <a:noFill/>
        </p:spPr>
        <p:txBody>
          <a:bodyPr wrap="square" rtlCol="0">
            <a:spAutoFit/>
          </a:bodyPr>
          <a:lstStyle/>
          <a:p>
            <a:r>
              <a:rPr lang="en-GB" dirty="0" smtClean="0"/>
              <a:t>Effective communication strategy </a:t>
            </a:r>
            <a:endParaRPr lang="en-GB" dirty="0"/>
          </a:p>
        </p:txBody>
      </p:sp>
      <p:sp>
        <p:nvSpPr>
          <p:cNvPr id="7" name="TextBox 6"/>
          <p:cNvSpPr txBox="1"/>
          <p:nvPr/>
        </p:nvSpPr>
        <p:spPr>
          <a:xfrm>
            <a:off x="5038328" y="3585753"/>
            <a:ext cx="3672408" cy="923330"/>
          </a:xfrm>
          <a:prstGeom prst="rect">
            <a:avLst/>
          </a:prstGeom>
          <a:noFill/>
        </p:spPr>
        <p:txBody>
          <a:bodyPr wrap="square" rtlCol="0">
            <a:spAutoFit/>
          </a:bodyPr>
          <a:lstStyle/>
          <a:p>
            <a:r>
              <a:rPr lang="en-GB" dirty="0"/>
              <a:t>Ensure that simple measures are taken to reduce visual impacts such as </a:t>
            </a:r>
            <a:r>
              <a:rPr lang="en-GB" dirty="0" smtClean="0"/>
              <a:t>keeping sites clean and tidy. </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4869160"/>
            <a:ext cx="2394975" cy="1584176"/>
          </a:xfrm>
          <a:prstGeom prst="roundRect">
            <a:avLst>
              <a:gd name="adj" fmla="val 8594"/>
            </a:avLst>
          </a:prstGeom>
          <a:solidFill>
            <a:srgbClr val="FFFFFF">
              <a:shade val="85000"/>
            </a:srgbClr>
          </a:solidFill>
          <a:ln>
            <a:noFill/>
          </a:ln>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573" y="1117916"/>
            <a:ext cx="4337925" cy="2446861"/>
          </a:xfrm>
          <a:prstGeom prst="roundRect">
            <a:avLst>
              <a:gd name="adj" fmla="val 8594"/>
            </a:avLst>
          </a:prstGeom>
          <a:solidFill>
            <a:srgbClr val="FFFFFF">
              <a:shade val="85000"/>
            </a:srgbClr>
          </a:solidFill>
          <a:ln>
            <a:no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728" y="4662920"/>
            <a:ext cx="5917611" cy="2006440"/>
          </a:xfrm>
          <a:prstGeom prst="roundRect">
            <a:avLst>
              <a:gd name="adj" fmla="val 8594"/>
            </a:avLst>
          </a:prstGeom>
          <a:solidFill>
            <a:srgbClr val="FFFFFF">
              <a:shade val="85000"/>
            </a:srgbClr>
          </a:solidFill>
          <a:ln>
            <a:noFill/>
          </a:ln>
          <a:effectLst/>
        </p:spPr>
      </p:pic>
      <p:sp>
        <p:nvSpPr>
          <p:cNvPr id="3" name="Slide Number Placeholder 2"/>
          <p:cNvSpPr>
            <a:spLocks noGrp="1"/>
          </p:cNvSpPr>
          <p:nvPr>
            <p:ph type="sldNum" sz="quarter" idx="12"/>
          </p:nvPr>
        </p:nvSpPr>
        <p:spPr/>
        <p:txBody>
          <a:bodyPr/>
          <a:lstStyle/>
          <a:p>
            <a:fld id="{65E6264E-8019-4BF3-8E58-3E8D0A17CFAB}" type="slidenum">
              <a:rPr lang="en-GB" smtClean="0"/>
              <a:t>12</a:t>
            </a:fld>
            <a:endParaRPr lang="en-GB"/>
          </a:p>
        </p:txBody>
      </p:sp>
    </p:spTree>
    <p:extLst>
      <p:ext uri="{BB962C8B-B14F-4D97-AF65-F5344CB8AC3E}">
        <p14:creationId xmlns:p14="http://schemas.microsoft.com/office/powerpoint/2010/main" val="1839810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Benefits and limitations of this approach</a:t>
            </a:r>
            <a:endParaRPr lang="en-GB" dirty="0"/>
          </a:p>
        </p:txBody>
      </p:sp>
      <p:sp>
        <p:nvSpPr>
          <p:cNvPr id="4" name="Text Placeholder 3"/>
          <p:cNvSpPr>
            <a:spLocks noGrp="1"/>
          </p:cNvSpPr>
          <p:nvPr>
            <p:ph type="body" idx="1"/>
          </p:nvPr>
        </p:nvSpPr>
        <p:spPr/>
        <p:txBody>
          <a:bodyPr/>
          <a:lstStyle/>
          <a:p>
            <a:r>
              <a:rPr lang="en-GB" dirty="0" smtClean="0"/>
              <a:t>Benefits </a:t>
            </a:r>
            <a:endParaRPr lang="en-GB" dirty="0"/>
          </a:p>
        </p:txBody>
      </p:sp>
      <p:sp>
        <p:nvSpPr>
          <p:cNvPr id="5" name="Content Placeholder 4"/>
          <p:cNvSpPr>
            <a:spLocks noGrp="1"/>
          </p:cNvSpPr>
          <p:nvPr>
            <p:ph sz="half" idx="2"/>
          </p:nvPr>
        </p:nvSpPr>
        <p:spPr/>
        <p:txBody>
          <a:bodyPr/>
          <a:lstStyle/>
          <a:p>
            <a:r>
              <a:rPr lang="en-GB" sz="1800" dirty="0"/>
              <a:t>The benefit of this type of qualitative research is that it provides evidence for why there are social issues around expanding aquaculture</a:t>
            </a:r>
            <a:r>
              <a:rPr lang="en-GB" sz="1800" dirty="0" smtClean="0"/>
              <a:t>.</a:t>
            </a:r>
            <a:r>
              <a:rPr lang="en-GB" sz="1800" dirty="0"/>
              <a:t> </a:t>
            </a:r>
            <a:endParaRPr lang="en-GB" sz="1800" dirty="0" smtClean="0"/>
          </a:p>
          <a:p>
            <a:r>
              <a:rPr lang="en-GB" sz="1800" dirty="0" smtClean="0"/>
              <a:t>Low-cost</a:t>
            </a:r>
          </a:p>
          <a:p>
            <a:r>
              <a:rPr lang="en-GB" sz="1800" dirty="0" smtClean="0"/>
              <a:t>Provides useable results in a format that is well-understood by the industry (SLO) </a:t>
            </a:r>
          </a:p>
          <a:p>
            <a:r>
              <a:rPr lang="en-GB" sz="1800" dirty="0" smtClean="0"/>
              <a:t>Can identify areas where there are ‘quick wins’ for industry – such as tidying up sites</a:t>
            </a:r>
          </a:p>
          <a:p>
            <a:r>
              <a:rPr lang="en-GB" sz="1800" dirty="0" smtClean="0"/>
              <a:t>Can identify long-term issues which will need to be addressed</a:t>
            </a:r>
            <a:endParaRPr lang="en-GB" sz="1800" dirty="0"/>
          </a:p>
          <a:p>
            <a:endParaRPr lang="en-GB" sz="1800" dirty="0"/>
          </a:p>
          <a:p>
            <a:endParaRPr lang="en-GB" dirty="0"/>
          </a:p>
        </p:txBody>
      </p:sp>
      <p:sp>
        <p:nvSpPr>
          <p:cNvPr id="6" name="Text Placeholder 5"/>
          <p:cNvSpPr>
            <a:spLocks noGrp="1"/>
          </p:cNvSpPr>
          <p:nvPr>
            <p:ph type="body" sz="quarter" idx="3"/>
          </p:nvPr>
        </p:nvSpPr>
        <p:spPr/>
        <p:txBody>
          <a:bodyPr/>
          <a:lstStyle/>
          <a:p>
            <a:r>
              <a:rPr lang="en-GB" dirty="0" smtClean="0"/>
              <a:t>Limitations</a:t>
            </a:r>
            <a:endParaRPr lang="en-GB" dirty="0"/>
          </a:p>
        </p:txBody>
      </p:sp>
      <p:sp>
        <p:nvSpPr>
          <p:cNvPr id="7" name="Content Placeholder 6"/>
          <p:cNvSpPr>
            <a:spLocks noGrp="1"/>
          </p:cNvSpPr>
          <p:nvPr>
            <p:ph sz="quarter" idx="4"/>
          </p:nvPr>
        </p:nvSpPr>
        <p:spPr/>
        <p:txBody>
          <a:bodyPr>
            <a:normAutofit/>
          </a:bodyPr>
          <a:lstStyle/>
          <a:p>
            <a:r>
              <a:rPr lang="en-GB" sz="1800" dirty="0" smtClean="0"/>
              <a:t>Requires a lot of time</a:t>
            </a:r>
          </a:p>
          <a:p>
            <a:r>
              <a:rPr lang="en-GB" sz="1800" dirty="0" smtClean="0"/>
              <a:t>Requires specialist training</a:t>
            </a:r>
          </a:p>
          <a:p>
            <a:r>
              <a:rPr lang="en-GB" sz="1800" dirty="0" smtClean="0"/>
              <a:t>Requires more research to understand the role of information in SLO as this is currently not understood</a:t>
            </a:r>
            <a:endParaRPr lang="en-GB" sz="1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8166" y="4221088"/>
            <a:ext cx="4175787" cy="2348880"/>
          </a:xfrm>
          <a:prstGeom prst="roundRect">
            <a:avLst>
              <a:gd name="adj" fmla="val 8594"/>
            </a:avLst>
          </a:prstGeom>
          <a:solidFill>
            <a:srgbClr val="FFFFFF">
              <a:shade val="85000"/>
            </a:srgbClr>
          </a:solidFill>
          <a:ln>
            <a:noFill/>
          </a:ln>
          <a:effectLst/>
        </p:spPr>
      </p:pic>
      <p:sp>
        <p:nvSpPr>
          <p:cNvPr id="3" name="Slide Number Placeholder 2"/>
          <p:cNvSpPr>
            <a:spLocks noGrp="1"/>
          </p:cNvSpPr>
          <p:nvPr>
            <p:ph type="sldNum" sz="quarter" idx="12"/>
          </p:nvPr>
        </p:nvSpPr>
        <p:spPr/>
        <p:txBody>
          <a:bodyPr/>
          <a:lstStyle/>
          <a:p>
            <a:fld id="{65E6264E-8019-4BF3-8E58-3E8D0A17CFAB}" type="slidenum">
              <a:rPr lang="en-GB" smtClean="0"/>
              <a:t>13</a:t>
            </a:fld>
            <a:endParaRPr lang="en-GB"/>
          </a:p>
        </p:txBody>
      </p:sp>
    </p:spTree>
    <p:extLst>
      <p:ext uri="{BB962C8B-B14F-4D97-AF65-F5344CB8AC3E}">
        <p14:creationId xmlns:p14="http://schemas.microsoft.com/office/powerpoint/2010/main" val="3491753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523" y="2852936"/>
            <a:ext cx="7488832" cy="1944216"/>
          </a:xfrm>
        </p:spPr>
        <p:txBody>
          <a:bodyPr>
            <a:normAutofit/>
          </a:bodyPr>
          <a:lstStyle/>
          <a:p>
            <a:pPr marL="0" indent="0" algn="ctr">
              <a:buNone/>
            </a:pPr>
            <a:r>
              <a:rPr lang="en-GB" sz="1800" dirty="0" smtClean="0">
                <a:cs typeface="Arial" pitchFamily="34" charset="0"/>
              </a:rPr>
              <a:t>For more information about </a:t>
            </a:r>
          </a:p>
          <a:p>
            <a:pPr marL="0" indent="0" algn="ctr">
              <a:buNone/>
            </a:pPr>
            <a:r>
              <a:rPr lang="en-GB" sz="1800" dirty="0" smtClean="0">
                <a:cs typeface="Arial" pitchFamily="34" charset="0"/>
              </a:rPr>
              <a:t>the </a:t>
            </a:r>
            <a:r>
              <a:rPr lang="en-GB" sz="1800" dirty="0" err="1" smtClean="0">
                <a:cs typeface="Arial" pitchFamily="34" charset="0"/>
              </a:rPr>
              <a:t>AquaSpace</a:t>
            </a:r>
            <a:r>
              <a:rPr lang="en-GB" sz="1800" dirty="0" smtClean="0">
                <a:cs typeface="Arial" pitchFamily="34" charset="0"/>
              </a:rPr>
              <a:t> Masters module </a:t>
            </a:r>
          </a:p>
          <a:p>
            <a:pPr marL="0" indent="0" algn="ctr">
              <a:buNone/>
            </a:pPr>
            <a:r>
              <a:rPr lang="en-GB" sz="1800" dirty="0" smtClean="0">
                <a:cs typeface="Arial" pitchFamily="34" charset="0"/>
              </a:rPr>
              <a:t>and spatial planning toolbox, </a:t>
            </a:r>
          </a:p>
          <a:p>
            <a:pPr marL="0" indent="0" algn="ctr">
              <a:buNone/>
            </a:pPr>
            <a:r>
              <a:rPr lang="en-GB" sz="1800" dirty="0" smtClean="0">
                <a:cs typeface="Arial" pitchFamily="34" charset="0"/>
              </a:rPr>
              <a:t>visit our website:</a:t>
            </a:r>
          </a:p>
          <a:p>
            <a:pPr marL="0" indent="0" algn="ctr">
              <a:buNone/>
            </a:pPr>
            <a:r>
              <a:rPr lang="en-GB" sz="1800" b="1" dirty="0" smtClean="0">
                <a:cs typeface="Arial" pitchFamily="34" charset="0"/>
                <a:hlinkClick r:id="rId3"/>
              </a:rPr>
              <a:t>www.aquaspace-h2020.eu</a:t>
            </a:r>
            <a:endParaRPr lang="en-GB" sz="1800" b="1" dirty="0" smtClean="0">
              <a:cs typeface="Arial"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27" y="5413194"/>
            <a:ext cx="1435328" cy="975245"/>
          </a:xfrm>
          <a:prstGeom prst="rect">
            <a:avLst/>
          </a:prstGeom>
        </p:spPr>
      </p:pic>
      <p:sp>
        <p:nvSpPr>
          <p:cNvPr id="6" name="TextBox 5"/>
          <p:cNvSpPr txBox="1"/>
          <p:nvPr/>
        </p:nvSpPr>
        <p:spPr>
          <a:xfrm>
            <a:off x="475227" y="6361583"/>
            <a:ext cx="1425302" cy="307777"/>
          </a:xfrm>
          <a:prstGeom prst="rect">
            <a:avLst/>
          </a:prstGeom>
          <a:noFill/>
        </p:spPr>
        <p:txBody>
          <a:bodyPr wrap="square" rtlCol="0">
            <a:spAutoFit/>
          </a:bodyPr>
          <a:lstStyle/>
          <a:p>
            <a:pPr algn="ctr"/>
            <a:r>
              <a:rPr lang="en-GB" sz="1400" dirty="0" smtClean="0"/>
              <a:t>Horizon 2020</a:t>
            </a:r>
            <a:endParaRPr lang="en-GB" sz="14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5776" y="476672"/>
            <a:ext cx="3779732" cy="1678696"/>
          </a:xfrm>
          <a:prstGeom prst="rect">
            <a:avLst/>
          </a:prstGeom>
        </p:spPr>
      </p:pic>
      <p:sp>
        <p:nvSpPr>
          <p:cNvPr id="8" name="Subtitle 2"/>
          <p:cNvSpPr txBox="1">
            <a:spLocks/>
          </p:cNvSpPr>
          <p:nvPr/>
        </p:nvSpPr>
        <p:spPr>
          <a:xfrm>
            <a:off x="1910555" y="5524343"/>
            <a:ext cx="6400800"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200" dirty="0" smtClean="0"/>
              <a:t>The materials used here have been assembled as part of the </a:t>
            </a:r>
            <a:r>
              <a:rPr lang="en-GB" sz="1200" dirty="0" err="1" smtClean="0"/>
              <a:t>AquaSpace</a:t>
            </a:r>
            <a:r>
              <a:rPr lang="en-GB" sz="1200" dirty="0" smtClean="0"/>
              <a:t> project</a:t>
            </a:r>
            <a:br>
              <a:rPr lang="en-GB" sz="1200" dirty="0" smtClean="0"/>
            </a:br>
            <a:r>
              <a:rPr lang="en-GB" sz="1200" dirty="0" smtClean="0"/>
              <a:t>(Ecosystem Approach to making Space for Aquaculture, </a:t>
            </a:r>
            <a:r>
              <a:rPr lang="en-GB" sz="1200" u="sng" dirty="0" smtClean="0">
                <a:hlinkClick r:id="rId6"/>
              </a:rPr>
              <a:t>http://aquaspace-h2020.eu</a:t>
            </a:r>
            <a:r>
              <a:rPr lang="en-GB" sz="1200" dirty="0" smtClean="0"/>
              <a:t>) </a:t>
            </a:r>
            <a:br>
              <a:rPr lang="en-GB" sz="1200" dirty="0" smtClean="0"/>
            </a:br>
            <a:r>
              <a:rPr lang="en-GB" sz="1200" dirty="0" smtClean="0"/>
              <a:t>and has received funding from the European Union's Horizon 2020 Framework Programme </a:t>
            </a:r>
            <a:br>
              <a:rPr lang="en-GB" sz="1200" dirty="0" smtClean="0"/>
            </a:br>
            <a:r>
              <a:rPr lang="en-GB" sz="1200" dirty="0" smtClean="0"/>
              <a:t>for Research and Innovation under grant agreement n° 633476.</a:t>
            </a:r>
            <a:endParaRPr lang="en-GB" sz="1200" dirty="0"/>
          </a:p>
        </p:txBody>
      </p:sp>
      <p:sp>
        <p:nvSpPr>
          <p:cNvPr id="2" name="Slide Number Placeholder 1"/>
          <p:cNvSpPr>
            <a:spLocks noGrp="1"/>
          </p:cNvSpPr>
          <p:nvPr>
            <p:ph type="sldNum" sz="quarter" idx="12"/>
          </p:nvPr>
        </p:nvSpPr>
        <p:spPr/>
        <p:txBody>
          <a:bodyPr/>
          <a:lstStyle/>
          <a:p>
            <a:fld id="{65E6264E-8019-4BF3-8E58-3E8D0A17CFAB}" type="slidenum">
              <a:rPr lang="en-GB" smtClean="0"/>
              <a:t>14</a:t>
            </a:fld>
            <a:endParaRPr lang="en-GB"/>
          </a:p>
        </p:txBody>
      </p:sp>
    </p:spTree>
    <p:extLst>
      <p:ext uri="{BB962C8B-B14F-4D97-AF65-F5344CB8AC3E}">
        <p14:creationId xmlns:p14="http://schemas.microsoft.com/office/powerpoint/2010/main" val="3604085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963"/>
            <a:ext cx="8229600" cy="1143000"/>
          </a:xfrm>
        </p:spPr>
        <p:txBody>
          <a:bodyPr/>
          <a:lstStyle/>
          <a:p>
            <a:r>
              <a:rPr lang="en-GB" dirty="0" smtClean="0"/>
              <a:t>Contents</a:t>
            </a:r>
            <a:endParaRPr lang="en-GB" dirty="0"/>
          </a:p>
        </p:txBody>
      </p:sp>
      <p:sp>
        <p:nvSpPr>
          <p:cNvPr id="3" name="Content Placeholder 2"/>
          <p:cNvSpPr>
            <a:spLocks noGrp="1"/>
          </p:cNvSpPr>
          <p:nvPr>
            <p:ph idx="1"/>
          </p:nvPr>
        </p:nvSpPr>
        <p:spPr>
          <a:xfrm>
            <a:off x="457200" y="908720"/>
            <a:ext cx="8229600" cy="3412976"/>
          </a:xfrm>
        </p:spPr>
        <p:txBody>
          <a:bodyPr>
            <a:normAutofit/>
          </a:bodyPr>
          <a:lstStyle/>
          <a:p>
            <a:pPr marL="514350" indent="-514350">
              <a:buAutoNum type="arabicPeriod"/>
            </a:pPr>
            <a:r>
              <a:rPr lang="en-GB" sz="2000" dirty="0" smtClean="0"/>
              <a:t>Introduction: Social issues related to space</a:t>
            </a:r>
          </a:p>
          <a:p>
            <a:pPr marL="514350" indent="-514350">
              <a:buAutoNum type="arabicPeriod"/>
            </a:pPr>
            <a:r>
              <a:rPr lang="en-GB" sz="2000" dirty="0" smtClean="0"/>
              <a:t>Public and Stakeholder Engagement – Why do it?</a:t>
            </a:r>
          </a:p>
          <a:p>
            <a:pPr marL="514350" indent="-514350">
              <a:buAutoNum type="arabicPeriod"/>
            </a:pPr>
            <a:r>
              <a:rPr lang="en-GB" sz="2000" dirty="0" smtClean="0"/>
              <a:t>Salmon farming in Scotland </a:t>
            </a:r>
          </a:p>
          <a:p>
            <a:pPr marL="514350" indent="-514350">
              <a:buAutoNum type="arabicPeriod"/>
            </a:pPr>
            <a:r>
              <a:rPr lang="en-GB" sz="2000" dirty="0" smtClean="0"/>
              <a:t>Qualitative enquiry; why do people object to or support fish farms?</a:t>
            </a:r>
          </a:p>
          <a:p>
            <a:pPr marL="514350" indent="-514350">
              <a:buAutoNum type="arabicPeriod"/>
            </a:pPr>
            <a:r>
              <a:rPr lang="en-GB" sz="2000" dirty="0" smtClean="0"/>
              <a:t>Methods and results</a:t>
            </a:r>
          </a:p>
          <a:p>
            <a:pPr marL="514350" indent="-514350">
              <a:buAutoNum type="arabicPeriod"/>
            </a:pPr>
            <a:r>
              <a:rPr lang="en-GB" sz="2000" dirty="0" smtClean="0"/>
              <a:t>How does social licence to operate help us interpret the results?</a:t>
            </a:r>
          </a:p>
          <a:p>
            <a:pPr marL="514350" indent="-514350">
              <a:buAutoNum type="arabicPeriod"/>
            </a:pPr>
            <a:r>
              <a:rPr lang="en-GB" sz="2000" dirty="0" smtClean="0"/>
              <a:t>Engagement and social licence to operate </a:t>
            </a:r>
          </a:p>
          <a:p>
            <a:pPr marL="514350" indent="-514350">
              <a:buAutoNum type="arabicPeriod"/>
            </a:pPr>
            <a:r>
              <a:rPr lang="en-GB" sz="2000" dirty="0" smtClean="0"/>
              <a:t>Practical applications</a:t>
            </a:r>
          </a:p>
          <a:p>
            <a:pPr marL="514350" indent="-514350">
              <a:buAutoNum type="arabicPeriod"/>
            </a:pPr>
            <a:r>
              <a:rPr lang="en-GB" sz="2000" dirty="0" smtClean="0"/>
              <a:t>Benefits and limitations of the qualitative approach and SLO</a:t>
            </a:r>
          </a:p>
          <a:p>
            <a:pPr marL="514350" indent="-514350">
              <a:buAutoNum type="arabicPeriod"/>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7792" y="4345973"/>
            <a:ext cx="6688415" cy="2267791"/>
          </a:xfrm>
          <a:prstGeom prst="rect">
            <a:avLst/>
          </a:prstGeom>
        </p:spPr>
      </p:pic>
      <p:sp>
        <p:nvSpPr>
          <p:cNvPr id="5" name="Slide Number Placeholder 4"/>
          <p:cNvSpPr>
            <a:spLocks noGrp="1"/>
          </p:cNvSpPr>
          <p:nvPr>
            <p:ph type="sldNum" sz="quarter" idx="12"/>
          </p:nvPr>
        </p:nvSpPr>
        <p:spPr/>
        <p:txBody>
          <a:bodyPr/>
          <a:lstStyle/>
          <a:p>
            <a:fld id="{65E6264E-8019-4BF3-8E58-3E8D0A17CFAB}" type="slidenum">
              <a:rPr lang="en-GB" smtClean="0"/>
              <a:t>2</a:t>
            </a:fld>
            <a:endParaRPr lang="en-GB"/>
          </a:p>
        </p:txBody>
      </p:sp>
    </p:spTree>
    <p:extLst>
      <p:ext uri="{BB962C8B-B14F-4D97-AF65-F5344CB8AC3E}">
        <p14:creationId xmlns:p14="http://schemas.microsoft.com/office/powerpoint/2010/main" val="1190426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951433"/>
          </a:xfrm>
        </p:spPr>
        <p:txBody>
          <a:bodyPr>
            <a:normAutofit fontScale="90000"/>
          </a:bodyPr>
          <a:lstStyle/>
          <a:p>
            <a:r>
              <a:rPr lang="en-GB" dirty="0" smtClean="0"/>
              <a:t>Introduction: Social issues related to space</a:t>
            </a:r>
            <a:endParaRPr lang="en-GB" dirty="0"/>
          </a:p>
        </p:txBody>
      </p:sp>
      <p:sp>
        <p:nvSpPr>
          <p:cNvPr id="5" name="AutoShape 2" descr="Image result for salmon farm and wind turbin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TextBox 5"/>
          <p:cNvSpPr txBox="1"/>
          <p:nvPr/>
        </p:nvSpPr>
        <p:spPr>
          <a:xfrm>
            <a:off x="250986" y="5249771"/>
            <a:ext cx="8775700" cy="1477328"/>
          </a:xfrm>
          <a:prstGeom prst="rect">
            <a:avLst/>
          </a:prstGeom>
          <a:noFill/>
        </p:spPr>
        <p:txBody>
          <a:bodyPr wrap="square" rtlCol="0">
            <a:spAutoFit/>
          </a:bodyPr>
          <a:lstStyle/>
          <a:p>
            <a:pPr marL="228600" indent="-228600">
              <a:buFont typeface="Arial" panose="020B0604020202020204" pitchFamily="34" charset="0"/>
              <a:buChar char="•"/>
            </a:pPr>
            <a:r>
              <a:rPr lang="en-GB" dirty="0" smtClean="0"/>
              <a:t>Which </a:t>
            </a:r>
            <a:r>
              <a:rPr lang="en-GB" dirty="0"/>
              <a:t>should get </a:t>
            </a:r>
            <a:r>
              <a:rPr lang="en-GB" dirty="0" smtClean="0"/>
              <a:t>priority, the fish farm, the forestry operation, or the person who lives in the house overlooking both?</a:t>
            </a:r>
            <a:endParaRPr lang="en-GB" dirty="0"/>
          </a:p>
          <a:p>
            <a:pPr marL="228600" indent="-228600">
              <a:buFont typeface="Arial" panose="020B0604020202020204" pitchFamily="34" charset="0"/>
              <a:buChar char="•"/>
            </a:pPr>
            <a:r>
              <a:rPr lang="en-GB" dirty="0"/>
              <a:t>What extent of disturbance to </a:t>
            </a:r>
            <a:r>
              <a:rPr lang="en-GB" dirty="0" smtClean="0"/>
              <a:t>the environment/ view </a:t>
            </a:r>
            <a:r>
              <a:rPr lang="en-GB" dirty="0"/>
              <a:t>is ‘acceptable’ within society?</a:t>
            </a:r>
          </a:p>
          <a:p>
            <a:pPr marL="228600" indent="-228600">
              <a:buFont typeface="Arial" panose="020B0604020202020204" pitchFamily="34" charset="0"/>
              <a:buChar char="•"/>
            </a:pPr>
            <a:r>
              <a:rPr lang="en-GB" dirty="0"/>
              <a:t>Is there a way that </a:t>
            </a:r>
            <a:r>
              <a:rPr lang="en-GB" dirty="0" smtClean="0"/>
              <a:t>different industries, homeowners, and leisure seekers </a:t>
            </a:r>
            <a:r>
              <a:rPr lang="en-GB" dirty="0"/>
              <a:t>can operate in the same area? If so, what measures need to be </a:t>
            </a:r>
            <a:r>
              <a:rPr lang="en-GB" dirty="0" smtClean="0"/>
              <a:t>taken to make it happen? </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0" y="1458175"/>
            <a:ext cx="4891110" cy="3240360"/>
          </a:xfrm>
          <a:prstGeom prst="rect">
            <a:avLst/>
          </a:prstGeom>
        </p:spPr>
      </p:pic>
      <p:cxnSp>
        <p:nvCxnSpPr>
          <p:cNvPr id="9" name="Straight Arrow Connector 8"/>
          <p:cNvCxnSpPr/>
          <p:nvPr/>
        </p:nvCxnSpPr>
        <p:spPr>
          <a:xfrm flipH="1" flipV="1">
            <a:off x="3275856" y="2996953"/>
            <a:ext cx="2448272" cy="79208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2" name="TextBox 11"/>
          <p:cNvSpPr txBox="1"/>
          <p:nvPr/>
        </p:nvSpPr>
        <p:spPr>
          <a:xfrm>
            <a:off x="5855620" y="3630457"/>
            <a:ext cx="1944216" cy="369332"/>
          </a:xfrm>
          <a:prstGeom prst="rect">
            <a:avLst/>
          </a:prstGeom>
          <a:noFill/>
        </p:spPr>
        <p:txBody>
          <a:bodyPr wrap="square" rtlCol="0">
            <a:spAutoFit/>
          </a:bodyPr>
          <a:lstStyle/>
          <a:p>
            <a:r>
              <a:rPr lang="en-GB" dirty="0" smtClean="0"/>
              <a:t>Fish farm </a:t>
            </a:r>
            <a:endParaRPr lang="en-GB" dirty="0"/>
          </a:p>
        </p:txBody>
      </p:sp>
      <p:cxnSp>
        <p:nvCxnSpPr>
          <p:cNvPr id="14" name="Straight Arrow Connector 13"/>
          <p:cNvCxnSpPr/>
          <p:nvPr/>
        </p:nvCxnSpPr>
        <p:spPr>
          <a:xfrm flipH="1" flipV="1">
            <a:off x="2757610" y="2395526"/>
            <a:ext cx="2966518" cy="13245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16" name="TextBox 15"/>
          <p:cNvSpPr txBox="1"/>
          <p:nvPr/>
        </p:nvSpPr>
        <p:spPr>
          <a:xfrm>
            <a:off x="5735635" y="2353874"/>
            <a:ext cx="1944216" cy="369332"/>
          </a:xfrm>
          <a:prstGeom prst="rect">
            <a:avLst/>
          </a:prstGeom>
          <a:noFill/>
        </p:spPr>
        <p:txBody>
          <a:bodyPr wrap="square" rtlCol="0">
            <a:spAutoFit/>
          </a:bodyPr>
          <a:lstStyle/>
          <a:p>
            <a:r>
              <a:rPr lang="en-GB" dirty="0" smtClean="0"/>
              <a:t>Forestry  </a:t>
            </a:r>
            <a:endParaRPr lang="en-GB" dirty="0"/>
          </a:p>
        </p:txBody>
      </p:sp>
      <p:sp>
        <p:nvSpPr>
          <p:cNvPr id="17" name="TextBox 16"/>
          <p:cNvSpPr txBox="1"/>
          <p:nvPr/>
        </p:nvSpPr>
        <p:spPr>
          <a:xfrm>
            <a:off x="5898976" y="4698535"/>
            <a:ext cx="1944216" cy="369332"/>
          </a:xfrm>
          <a:prstGeom prst="rect">
            <a:avLst/>
          </a:prstGeom>
          <a:noFill/>
        </p:spPr>
        <p:txBody>
          <a:bodyPr wrap="square" rtlCol="0">
            <a:spAutoFit/>
          </a:bodyPr>
          <a:lstStyle/>
          <a:p>
            <a:r>
              <a:rPr lang="en-GB" dirty="0" smtClean="0"/>
              <a:t>Someone’s home</a:t>
            </a:r>
            <a:endParaRPr lang="en-GB" dirty="0"/>
          </a:p>
        </p:txBody>
      </p:sp>
      <p:cxnSp>
        <p:nvCxnSpPr>
          <p:cNvPr id="18" name="Straight Arrow Connector 17"/>
          <p:cNvCxnSpPr/>
          <p:nvPr/>
        </p:nvCxnSpPr>
        <p:spPr>
          <a:xfrm flipH="1" flipV="1">
            <a:off x="1403648" y="2772900"/>
            <a:ext cx="4320480" cy="208444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65E6264E-8019-4BF3-8E58-3E8D0A17CFAB}" type="slidenum">
              <a:rPr lang="en-GB" smtClean="0"/>
              <a:t>3</a:t>
            </a:fld>
            <a:endParaRPr lang="en-GB"/>
          </a:p>
        </p:txBody>
      </p:sp>
    </p:spTree>
    <p:extLst>
      <p:ext uri="{BB962C8B-B14F-4D97-AF65-F5344CB8AC3E}">
        <p14:creationId xmlns:p14="http://schemas.microsoft.com/office/powerpoint/2010/main" val="3857790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5482952" cy="1143000"/>
          </a:xfrm>
        </p:spPr>
        <p:txBody>
          <a:bodyPr>
            <a:normAutofit fontScale="90000"/>
          </a:bodyPr>
          <a:lstStyle/>
          <a:p>
            <a:r>
              <a:rPr lang="en-GB" dirty="0"/>
              <a:t>Introduction: Social issues related to space</a:t>
            </a:r>
          </a:p>
        </p:txBody>
      </p:sp>
      <p:pic>
        <p:nvPicPr>
          <p:cNvPr id="6" name="srgTjuzsGdE"/>
          <p:cNvPicPr>
            <a:picLocks noGrp="1" noRot="1" noChangeAspect="1"/>
          </p:cNvPicPr>
          <p:nvPr>
            <p:ph idx="1"/>
            <a:videoFile r:link="rId1"/>
          </p:nvPr>
        </p:nvPicPr>
        <p:blipFill>
          <a:blip r:embed="rId4"/>
          <a:stretch>
            <a:fillRect/>
          </a:stretch>
        </p:blipFill>
        <p:spPr>
          <a:xfrm>
            <a:off x="256765" y="1718995"/>
            <a:ext cx="5698658" cy="3205495"/>
          </a:xfrm>
          <a:prstGeom prst="rect">
            <a:avLst/>
          </a:prstGeom>
        </p:spPr>
      </p:pic>
      <p:pic>
        <p:nvPicPr>
          <p:cNvPr id="7" name="Picture 6"/>
          <p:cNvPicPr>
            <a:picLocks noChangeAspect="1"/>
          </p:cNvPicPr>
          <p:nvPr/>
        </p:nvPicPr>
        <p:blipFill rotWithShape="1">
          <a:blip r:embed="rId5"/>
          <a:srcRect t="1354"/>
          <a:stretch/>
        </p:blipFill>
        <p:spPr>
          <a:xfrm>
            <a:off x="5955423" y="29001"/>
            <a:ext cx="3155062" cy="5979782"/>
          </a:xfrm>
          <a:prstGeom prst="rect">
            <a:avLst/>
          </a:prstGeom>
        </p:spPr>
      </p:pic>
      <p:sp>
        <p:nvSpPr>
          <p:cNvPr id="8" name="TextBox 7"/>
          <p:cNvSpPr txBox="1"/>
          <p:nvPr/>
        </p:nvSpPr>
        <p:spPr>
          <a:xfrm>
            <a:off x="6228184" y="6008783"/>
            <a:ext cx="2808312" cy="646331"/>
          </a:xfrm>
          <a:prstGeom prst="rect">
            <a:avLst/>
          </a:prstGeom>
          <a:noFill/>
        </p:spPr>
        <p:txBody>
          <a:bodyPr wrap="square" rtlCol="0">
            <a:spAutoFit/>
          </a:bodyPr>
          <a:lstStyle/>
          <a:p>
            <a:r>
              <a:rPr lang="en-GB" dirty="0" smtClean="0"/>
              <a:t>Figure 1. </a:t>
            </a:r>
            <a:r>
              <a:rPr lang="en-GB" dirty="0" err="1" smtClean="0"/>
              <a:t>Viewshed</a:t>
            </a:r>
            <a:r>
              <a:rPr lang="en-GB" dirty="0" smtClean="0"/>
              <a:t> analysis. Source: O’Higgins (2017)</a:t>
            </a:r>
            <a:endParaRPr lang="en-GB" dirty="0"/>
          </a:p>
        </p:txBody>
      </p:sp>
      <p:sp>
        <p:nvSpPr>
          <p:cNvPr id="3" name="TextBox 2"/>
          <p:cNvSpPr txBox="1"/>
          <p:nvPr/>
        </p:nvSpPr>
        <p:spPr>
          <a:xfrm>
            <a:off x="256765" y="5085453"/>
            <a:ext cx="5698658" cy="923330"/>
          </a:xfrm>
          <a:prstGeom prst="rect">
            <a:avLst/>
          </a:prstGeom>
          <a:noFill/>
        </p:spPr>
        <p:txBody>
          <a:bodyPr wrap="square" rtlCol="0">
            <a:spAutoFit/>
          </a:bodyPr>
          <a:lstStyle/>
          <a:p>
            <a:pPr>
              <a:defRPr/>
            </a:pPr>
            <a:r>
              <a:rPr lang="en-GB" dirty="0" smtClean="0"/>
              <a:t>Visual </a:t>
            </a:r>
            <a:r>
              <a:rPr lang="en-GB" dirty="0"/>
              <a:t>impact is another area of spatial social issues which can influence the growth, or lack thereof, of the aquaculture industry. </a:t>
            </a:r>
          </a:p>
        </p:txBody>
      </p:sp>
      <p:sp>
        <p:nvSpPr>
          <p:cNvPr id="4" name="Slide Number Placeholder 3"/>
          <p:cNvSpPr>
            <a:spLocks noGrp="1"/>
          </p:cNvSpPr>
          <p:nvPr>
            <p:ph type="sldNum" sz="quarter" idx="12"/>
          </p:nvPr>
        </p:nvSpPr>
        <p:spPr/>
        <p:txBody>
          <a:bodyPr/>
          <a:lstStyle/>
          <a:p>
            <a:fld id="{65E6264E-8019-4BF3-8E58-3E8D0A17CFAB}" type="slidenum">
              <a:rPr lang="en-GB" smtClean="0"/>
              <a:t>4</a:t>
            </a:fld>
            <a:endParaRPr lang="en-GB"/>
          </a:p>
        </p:txBody>
      </p:sp>
    </p:spTree>
    <p:extLst>
      <p:ext uri="{BB962C8B-B14F-4D97-AF65-F5344CB8AC3E}">
        <p14:creationId xmlns:p14="http://schemas.microsoft.com/office/powerpoint/2010/main" val="2717456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rmAutofit fontScale="90000"/>
          </a:bodyPr>
          <a:lstStyle/>
          <a:p>
            <a:r>
              <a:rPr lang="en-GB" dirty="0" smtClean="0"/>
              <a:t>Public and Stakeholder Engagement – why do it?</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6540" b="5289"/>
          <a:stretch/>
        </p:blipFill>
        <p:spPr>
          <a:xfrm>
            <a:off x="318356" y="1448707"/>
            <a:ext cx="8507288" cy="4951525"/>
          </a:xfrm>
          <a:prstGeom prst="rect">
            <a:avLst/>
          </a:prstGeom>
        </p:spPr>
      </p:pic>
      <p:sp>
        <p:nvSpPr>
          <p:cNvPr id="5" name="TextBox 4"/>
          <p:cNvSpPr txBox="1"/>
          <p:nvPr/>
        </p:nvSpPr>
        <p:spPr>
          <a:xfrm>
            <a:off x="755576" y="6244753"/>
            <a:ext cx="7632848" cy="369332"/>
          </a:xfrm>
          <a:prstGeom prst="rect">
            <a:avLst/>
          </a:prstGeom>
          <a:noFill/>
        </p:spPr>
        <p:txBody>
          <a:bodyPr wrap="square" rtlCol="0">
            <a:spAutoFit/>
          </a:bodyPr>
          <a:lstStyle/>
          <a:p>
            <a:r>
              <a:rPr lang="en-GB" dirty="0" smtClean="0"/>
              <a:t>Source: Mitchell and Haas (2011)</a:t>
            </a:r>
            <a:endParaRPr lang="en-GB" dirty="0"/>
          </a:p>
        </p:txBody>
      </p:sp>
      <p:sp>
        <p:nvSpPr>
          <p:cNvPr id="3" name="Slide Number Placeholder 2"/>
          <p:cNvSpPr>
            <a:spLocks noGrp="1"/>
          </p:cNvSpPr>
          <p:nvPr>
            <p:ph type="sldNum" sz="quarter" idx="12"/>
          </p:nvPr>
        </p:nvSpPr>
        <p:spPr/>
        <p:txBody>
          <a:bodyPr/>
          <a:lstStyle/>
          <a:p>
            <a:fld id="{65E6264E-8019-4BF3-8E58-3E8D0A17CFAB}" type="slidenum">
              <a:rPr lang="en-GB" smtClean="0"/>
              <a:t>5</a:t>
            </a:fld>
            <a:endParaRPr lang="en-GB"/>
          </a:p>
        </p:txBody>
      </p:sp>
    </p:spTree>
    <p:extLst>
      <p:ext uri="{BB962C8B-B14F-4D97-AF65-F5344CB8AC3E}">
        <p14:creationId xmlns:p14="http://schemas.microsoft.com/office/powerpoint/2010/main" val="3177973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08619"/>
            <a:ext cx="8229600" cy="1143000"/>
          </a:xfrm>
        </p:spPr>
        <p:txBody>
          <a:bodyPr>
            <a:normAutofit/>
          </a:bodyPr>
          <a:lstStyle/>
          <a:p>
            <a:r>
              <a:rPr lang="en-GB" dirty="0" smtClean="0"/>
              <a:t>Salmon Farming in Scotland</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77660" y="3093418"/>
            <a:ext cx="2952328" cy="1524256"/>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422" y="675236"/>
            <a:ext cx="5256584" cy="3942438"/>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8144" y="723609"/>
            <a:ext cx="2952328" cy="2214246"/>
          </a:xfrm>
          <a:prstGeom prst="roundRect">
            <a:avLst>
              <a:gd name="adj" fmla="val 8594"/>
            </a:avLst>
          </a:prstGeom>
          <a:solidFill>
            <a:srgbClr val="FFFFFF">
              <a:shade val="85000"/>
            </a:srgbClr>
          </a:solidFill>
          <a:ln>
            <a:noFill/>
          </a:ln>
          <a:effectLst/>
        </p:spPr>
      </p:pic>
      <p:sp>
        <p:nvSpPr>
          <p:cNvPr id="8" name="TextBox 7"/>
          <p:cNvSpPr txBox="1"/>
          <p:nvPr/>
        </p:nvSpPr>
        <p:spPr>
          <a:xfrm>
            <a:off x="236204" y="4773237"/>
            <a:ext cx="6856076"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smtClean="0"/>
              <a:t>Approximately 170,000 tonnes produced annually</a:t>
            </a:r>
          </a:p>
          <a:p>
            <a:pPr marL="285750" indent="-285750">
              <a:buFont typeface="Arial" panose="020B0604020202020204" pitchFamily="34" charset="0"/>
              <a:buChar char="•"/>
            </a:pPr>
            <a:r>
              <a:rPr lang="en-GB" sz="1600" dirty="0" smtClean="0"/>
              <a:t>Government growth strategy aimed at doubling this figure by 2030</a:t>
            </a:r>
          </a:p>
          <a:p>
            <a:pPr marL="285750" indent="-285750">
              <a:buFont typeface="Arial" panose="020B0604020202020204" pitchFamily="34" charset="0"/>
              <a:buChar char="•"/>
            </a:pPr>
            <a:r>
              <a:rPr lang="en-GB" sz="1600" dirty="0" smtClean="0"/>
              <a:t>Provides approximately 2,500 jobs to remote and rural areas</a:t>
            </a:r>
          </a:p>
          <a:p>
            <a:pPr marL="285750" indent="-285750">
              <a:buFont typeface="Arial" panose="020B0604020202020204" pitchFamily="34" charset="0"/>
              <a:buChar char="•"/>
            </a:pPr>
            <a:r>
              <a:rPr lang="en-GB" sz="1600" dirty="0" smtClean="0"/>
              <a:t>Biological issues mainly to do with sea lice caused an 11% reduction in production from 2016 to 2017 – but the value of the product increased</a:t>
            </a:r>
          </a:p>
          <a:p>
            <a:r>
              <a:rPr lang="en-GB" sz="1600" dirty="0" smtClean="0"/>
              <a:t>Source</a:t>
            </a:r>
            <a:r>
              <a:rPr lang="en-GB" sz="1600" dirty="0"/>
              <a:t>: The Scottish Government  </a:t>
            </a:r>
            <a:r>
              <a:rPr lang="en-GB" sz="1600" dirty="0">
                <a:hlinkClick r:id="rId6"/>
              </a:rPr>
              <a:t>http://</a:t>
            </a:r>
            <a:r>
              <a:rPr lang="en-GB" sz="1600" dirty="0" smtClean="0">
                <a:hlinkClick r:id="rId6"/>
              </a:rPr>
              <a:t>www.gov.scot/Topics/Statistics/Browse/Agriculture-Fisheries/TrendAquaculture</a:t>
            </a:r>
            <a:r>
              <a:rPr lang="en-GB" sz="1600" dirty="0" smtClean="0"/>
              <a:t> </a:t>
            </a:r>
            <a:endParaRPr lang="en-GB" sz="16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24157" y="4869160"/>
            <a:ext cx="1796315" cy="1426950"/>
          </a:xfrm>
          <a:prstGeom prst="roundRect">
            <a:avLst>
              <a:gd name="adj" fmla="val 8594"/>
            </a:avLst>
          </a:prstGeom>
          <a:solidFill>
            <a:srgbClr val="FFFFFF">
              <a:shade val="85000"/>
            </a:srgbClr>
          </a:solidFill>
          <a:ln>
            <a:noFill/>
          </a:ln>
          <a:effectLst/>
        </p:spPr>
      </p:pic>
      <p:sp>
        <p:nvSpPr>
          <p:cNvPr id="3" name="Slide Number Placeholder 2"/>
          <p:cNvSpPr>
            <a:spLocks noGrp="1"/>
          </p:cNvSpPr>
          <p:nvPr>
            <p:ph type="sldNum" sz="quarter" idx="12"/>
          </p:nvPr>
        </p:nvSpPr>
        <p:spPr/>
        <p:txBody>
          <a:bodyPr/>
          <a:lstStyle/>
          <a:p>
            <a:fld id="{65E6264E-8019-4BF3-8E58-3E8D0A17CFAB}" type="slidenum">
              <a:rPr lang="en-GB" smtClean="0"/>
              <a:t>6</a:t>
            </a:fld>
            <a:endParaRPr lang="en-GB"/>
          </a:p>
        </p:txBody>
      </p:sp>
    </p:spTree>
    <p:extLst>
      <p:ext uri="{BB962C8B-B14F-4D97-AF65-F5344CB8AC3E}">
        <p14:creationId xmlns:p14="http://schemas.microsoft.com/office/powerpoint/2010/main" val="3379044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fontScale="90000"/>
          </a:bodyPr>
          <a:lstStyle/>
          <a:p>
            <a:r>
              <a:rPr lang="en-GB" dirty="0" smtClean="0"/>
              <a:t>Qualitative enquiry; Why do people object or support fish farms?</a:t>
            </a:r>
            <a:endParaRPr lang="en-GB" dirty="0"/>
          </a:p>
        </p:txBody>
      </p:sp>
      <p:sp>
        <p:nvSpPr>
          <p:cNvPr id="10" name="TextBox 9"/>
          <p:cNvSpPr txBox="1"/>
          <p:nvPr/>
        </p:nvSpPr>
        <p:spPr>
          <a:xfrm>
            <a:off x="179512" y="1355873"/>
            <a:ext cx="2376264" cy="1298377"/>
          </a:xfrm>
          <a:prstGeom prst="wedgeEllipseCallout">
            <a:avLst>
              <a:gd name="adj1" fmla="val -29170"/>
              <a:gd name="adj2" fmla="val -6554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smtClean="0"/>
              <a:t>“It provides steady jobs for young folk. ”</a:t>
            </a:r>
            <a:endParaRPr lang="en-GB" dirty="0"/>
          </a:p>
        </p:txBody>
      </p:sp>
      <p:sp>
        <p:nvSpPr>
          <p:cNvPr id="11" name="TextBox 10"/>
          <p:cNvSpPr txBox="1"/>
          <p:nvPr/>
        </p:nvSpPr>
        <p:spPr>
          <a:xfrm>
            <a:off x="5724128" y="4178706"/>
            <a:ext cx="3024336" cy="2077403"/>
          </a:xfrm>
          <a:prstGeom prst="wedgeEllipseCallout">
            <a:avLst>
              <a:gd name="adj1" fmla="val 33108"/>
              <a:gd name="adj2" fmla="val 5399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smtClean="0"/>
              <a:t>“The practice doesn’t match the science – when that happens, I will stop objecting”</a:t>
            </a:r>
            <a:endParaRPr lang="en-GB" dirty="0"/>
          </a:p>
        </p:txBody>
      </p:sp>
      <p:sp>
        <p:nvSpPr>
          <p:cNvPr id="12" name="TextBox 11"/>
          <p:cNvSpPr txBox="1"/>
          <p:nvPr/>
        </p:nvSpPr>
        <p:spPr>
          <a:xfrm>
            <a:off x="2521155" y="1326882"/>
            <a:ext cx="3744416" cy="2466915"/>
          </a:xfrm>
          <a:prstGeom prst="wedgeEllipseCallout">
            <a:avLst>
              <a:gd name="adj1" fmla="val -74947"/>
              <a:gd name="adj2" fmla="val 20984"/>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smtClean="0"/>
              <a:t>“I trust that the SEPA [Scottish Environment Protection Agency] has done their job and therefore have no cause for concern.”</a:t>
            </a:r>
            <a:endParaRPr lang="en-GB" dirty="0"/>
          </a:p>
        </p:txBody>
      </p:sp>
      <p:sp>
        <p:nvSpPr>
          <p:cNvPr id="13" name="TextBox 12"/>
          <p:cNvSpPr txBox="1"/>
          <p:nvPr/>
        </p:nvSpPr>
        <p:spPr>
          <a:xfrm>
            <a:off x="6456563" y="1646915"/>
            <a:ext cx="2340260" cy="2077403"/>
          </a:xfrm>
          <a:prstGeom prst="wedgeEllipseCallout">
            <a:avLst>
              <a:gd name="adj1" fmla="val 56868"/>
              <a:gd name="adj2" fmla="val -48041"/>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smtClean="0"/>
              <a:t>“It’s not something I want to see out of my living room window.”</a:t>
            </a:r>
            <a:endParaRPr lang="en-GB" dirty="0"/>
          </a:p>
        </p:txBody>
      </p:sp>
      <p:graphicFrame>
        <p:nvGraphicFramePr>
          <p:cNvPr id="14" name="Table 13"/>
          <p:cNvGraphicFramePr>
            <a:graphicFrameLocks noGrp="1"/>
          </p:cNvGraphicFramePr>
          <p:nvPr>
            <p:extLst>
              <p:ext uri="{D42A27DB-BD31-4B8C-83A1-F6EECF244321}">
                <p14:modId xmlns:p14="http://schemas.microsoft.com/office/powerpoint/2010/main" val="232867977"/>
              </p:ext>
            </p:extLst>
          </p:nvPr>
        </p:nvGraphicFramePr>
        <p:xfrm>
          <a:off x="251520" y="3861047"/>
          <a:ext cx="5257254" cy="2680338"/>
        </p:xfrm>
        <a:graphic>
          <a:graphicData uri="http://schemas.openxmlformats.org/drawingml/2006/table">
            <a:tbl>
              <a:tblPr>
                <a:tableStyleId>{5C22544A-7EE6-4342-B048-85BDC9FD1C3A}</a:tableStyleId>
              </a:tblPr>
              <a:tblGrid>
                <a:gridCol w="1380693">
                  <a:extLst>
                    <a:ext uri="{9D8B030D-6E8A-4147-A177-3AD203B41FA5}">
                      <a16:colId xmlns:a16="http://schemas.microsoft.com/office/drawing/2014/main" xmlns="" val="881554938"/>
                    </a:ext>
                  </a:extLst>
                </a:gridCol>
                <a:gridCol w="770002">
                  <a:extLst>
                    <a:ext uri="{9D8B030D-6E8A-4147-A177-3AD203B41FA5}">
                      <a16:colId xmlns:a16="http://schemas.microsoft.com/office/drawing/2014/main" xmlns="" val="372710152"/>
                    </a:ext>
                  </a:extLst>
                </a:gridCol>
                <a:gridCol w="716898">
                  <a:extLst>
                    <a:ext uri="{9D8B030D-6E8A-4147-A177-3AD203B41FA5}">
                      <a16:colId xmlns:a16="http://schemas.microsoft.com/office/drawing/2014/main" xmlns="" val="3414150904"/>
                    </a:ext>
                  </a:extLst>
                </a:gridCol>
                <a:gridCol w="887289">
                  <a:extLst>
                    <a:ext uri="{9D8B030D-6E8A-4147-A177-3AD203B41FA5}">
                      <a16:colId xmlns:a16="http://schemas.microsoft.com/office/drawing/2014/main" xmlns="" val="329272803"/>
                    </a:ext>
                  </a:extLst>
                </a:gridCol>
                <a:gridCol w="1502372">
                  <a:extLst>
                    <a:ext uri="{9D8B030D-6E8A-4147-A177-3AD203B41FA5}">
                      <a16:colId xmlns:a16="http://schemas.microsoft.com/office/drawing/2014/main" xmlns="" val="2978020078"/>
                    </a:ext>
                  </a:extLst>
                </a:gridCol>
              </a:tblGrid>
              <a:tr h="200660">
                <a:tc gridSpan="5">
                  <a:txBody>
                    <a:bodyPr/>
                    <a:lstStyle/>
                    <a:p>
                      <a:pPr algn="just">
                        <a:lnSpc>
                          <a:spcPct val="107000"/>
                        </a:lnSpc>
                        <a:spcBef>
                          <a:spcPts val="600"/>
                        </a:spcBef>
                        <a:spcAft>
                          <a:spcPts val="1400"/>
                        </a:spcAft>
                      </a:pPr>
                      <a:r>
                        <a:rPr lang="en-GB" sz="1100">
                          <a:effectLst/>
                        </a:rPr>
                        <a:t>Number of public comments that were analysed</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799758210"/>
                  </a:ext>
                </a:extLst>
              </a:tr>
              <a:tr h="200660">
                <a:tc>
                  <a:txBody>
                    <a:bodyPr/>
                    <a:lstStyle/>
                    <a:p>
                      <a:pPr algn="just">
                        <a:lnSpc>
                          <a:spcPct val="107000"/>
                        </a:lnSpc>
                        <a:spcBef>
                          <a:spcPts val="600"/>
                        </a:spcBef>
                        <a:spcAft>
                          <a:spcPts val="1400"/>
                        </a:spcAft>
                      </a:pPr>
                      <a:r>
                        <a:rPr lang="en-GB" sz="1100">
                          <a:effectLst/>
                        </a:rPr>
                        <a:t>Planning case</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Date</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gridSpan="2">
                  <a:txBody>
                    <a:bodyPr/>
                    <a:lstStyle/>
                    <a:p>
                      <a:pPr algn="just">
                        <a:lnSpc>
                          <a:spcPct val="107000"/>
                        </a:lnSpc>
                        <a:spcBef>
                          <a:spcPts val="600"/>
                        </a:spcBef>
                        <a:spcAft>
                          <a:spcPts val="1400"/>
                        </a:spcAft>
                      </a:pPr>
                      <a:r>
                        <a:rPr lang="en-GB" sz="1100">
                          <a:effectLst/>
                        </a:rPr>
                        <a:t>Type of comment</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hMerge="1">
                  <a:txBody>
                    <a:bodyPr/>
                    <a:lstStyle/>
                    <a:p>
                      <a:endParaRPr lang="en-GB"/>
                    </a:p>
                  </a:txBody>
                  <a:tcPr/>
                </a:tc>
                <a:tc>
                  <a:txBody>
                    <a:bodyPr/>
                    <a:lstStyle/>
                    <a:p>
                      <a:pPr algn="l">
                        <a:lnSpc>
                          <a:spcPct val="107000"/>
                        </a:lnSpc>
                        <a:spcBef>
                          <a:spcPts val="600"/>
                        </a:spcBef>
                        <a:spcAft>
                          <a:spcPts val="1400"/>
                        </a:spcAft>
                      </a:pPr>
                      <a:r>
                        <a:rPr lang="en-GB" sz="1100" dirty="0">
                          <a:effectLst/>
                        </a:rPr>
                        <a:t>Total number of comments</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599515464"/>
                  </a:ext>
                </a:extLst>
              </a:tr>
              <a:tr h="304165">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68580" marR="68580"/>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Objection</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Support</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252693362"/>
                  </a:ext>
                </a:extLst>
              </a:tr>
              <a:tr h="168275">
                <a:tc>
                  <a:txBody>
                    <a:bodyPr/>
                    <a:lstStyle/>
                    <a:p>
                      <a:pPr algn="just">
                        <a:lnSpc>
                          <a:spcPct val="107000"/>
                        </a:lnSpc>
                        <a:spcBef>
                          <a:spcPts val="600"/>
                        </a:spcBef>
                        <a:spcAft>
                          <a:spcPts val="1400"/>
                        </a:spcAft>
                      </a:pPr>
                      <a:r>
                        <a:rPr lang="en-GB" sz="1100">
                          <a:effectLst/>
                        </a:rPr>
                        <a:t>Loch Striven </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2012</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12</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35</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48</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4071434861"/>
                  </a:ext>
                </a:extLst>
              </a:tr>
              <a:tr h="200660">
                <a:tc>
                  <a:txBody>
                    <a:bodyPr/>
                    <a:lstStyle/>
                    <a:p>
                      <a:pPr algn="just">
                        <a:lnSpc>
                          <a:spcPct val="107000"/>
                        </a:lnSpc>
                        <a:spcBef>
                          <a:spcPts val="600"/>
                        </a:spcBef>
                        <a:spcAft>
                          <a:spcPts val="1400"/>
                        </a:spcAft>
                      </a:pPr>
                      <a:r>
                        <a:rPr lang="en-GB" sz="1100">
                          <a:effectLst/>
                        </a:rPr>
                        <a:t>Loch Etive </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2013</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589</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218</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812</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2203750424"/>
                  </a:ext>
                </a:extLst>
              </a:tr>
              <a:tr h="200660">
                <a:tc>
                  <a:txBody>
                    <a:bodyPr/>
                    <a:lstStyle/>
                    <a:p>
                      <a:pPr algn="just">
                        <a:lnSpc>
                          <a:spcPct val="107000"/>
                        </a:lnSpc>
                        <a:spcBef>
                          <a:spcPts val="600"/>
                        </a:spcBef>
                        <a:spcAft>
                          <a:spcPts val="1400"/>
                        </a:spcAft>
                      </a:pPr>
                      <a:r>
                        <a:rPr lang="en-GB" sz="1100">
                          <a:effectLst/>
                        </a:rPr>
                        <a:t>Loch Etive </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2016</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225</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183</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408</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1880185708"/>
                  </a:ext>
                </a:extLst>
              </a:tr>
              <a:tr h="200660">
                <a:tc>
                  <a:txBody>
                    <a:bodyPr/>
                    <a:lstStyle/>
                    <a:p>
                      <a:pPr algn="just">
                        <a:lnSpc>
                          <a:spcPct val="107000"/>
                        </a:lnSpc>
                        <a:spcBef>
                          <a:spcPts val="600"/>
                        </a:spcBef>
                        <a:spcAft>
                          <a:spcPts val="1400"/>
                        </a:spcAft>
                      </a:pPr>
                      <a:r>
                        <a:rPr lang="en-GB" sz="1100">
                          <a:effectLst/>
                        </a:rPr>
                        <a:t>Isle of Shuna </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2014</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29</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17</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49</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4075618202"/>
                  </a:ext>
                </a:extLst>
              </a:tr>
              <a:tr h="200660">
                <a:tc>
                  <a:txBody>
                    <a:bodyPr/>
                    <a:lstStyle/>
                    <a:p>
                      <a:pPr algn="just">
                        <a:lnSpc>
                          <a:spcPct val="107000"/>
                        </a:lnSpc>
                        <a:spcBef>
                          <a:spcPts val="600"/>
                        </a:spcBef>
                        <a:spcAft>
                          <a:spcPts val="1400"/>
                        </a:spcAft>
                      </a:pPr>
                      <a:r>
                        <a:rPr lang="en-GB" sz="1100">
                          <a:effectLst/>
                        </a:rPr>
                        <a:t>Loch Slapin (pilot)</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2014</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69</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2</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71</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2802281708"/>
                  </a:ext>
                </a:extLst>
              </a:tr>
              <a:tr h="300990">
                <a:tc>
                  <a:txBody>
                    <a:bodyPr/>
                    <a:lstStyle/>
                    <a:p>
                      <a:pPr algn="just">
                        <a:lnSpc>
                          <a:spcPct val="107000"/>
                        </a:lnSpc>
                        <a:spcBef>
                          <a:spcPts val="600"/>
                        </a:spcBef>
                        <a:spcAft>
                          <a:spcPts val="1400"/>
                        </a:spcAft>
                      </a:pPr>
                      <a:r>
                        <a:rPr lang="en-GB" sz="1100">
                          <a:effectLst/>
                        </a:rPr>
                        <a:t>Total</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nSpc>
                          <a:spcPct val="107000"/>
                        </a:lnSpc>
                      </a:pPr>
                      <a:endParaRPr lang="en-GB" sz="1100">
                        <a:effectLst/>
                        <a:latin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924</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a:effectLst/>
                        </a:rPr>
                        <a:t>455</a:t>
                      </a:r>
                      <a:endParaRPr lang="en-GB"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tc>
                  <a:txBody>
                    <a:bodyPr/>
                    <a:lstStyle/>
                    <a:p>
                      <a:pPr algn="just">
                        <a:lnSpc>
                          <a:spcPct val="107000"/>
                        </a:lnSpc>
                        <a:spcBef>
                          <a:spcPts val="600"/>
                        </a:spcBef>
                        <a:spcAft>
                          <a:spcPts val="1400"/>
                        </a:spcAft>
                      </a:pPr>
                      <a:r>
                        <a:rPr lang="en-GB" sz="1100" dirty="0">
                          <a:effectLst/>
                        </a:rPr>
                        <a:t>1388</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a:tc>
                <a:extLst>
                  <a:ext uri="{0D108BD9-81ED-4DB2-BD59-A6C34878D82A}">
                    <a16:rowId xmlns:a16="http://schemas.microsoft.com/office/drawing/2014/main" xmlns="" val="2152617168"/>
                  </a:ext>
                </a:extLst>
              </a:tr>
            </a:tbl>
          </a:graphicData>
        </a:graphic>
      </p:graphicFrame>
      <p:sp>
        <p:nvSpPr>
          <p:cNvPr id="3" name="Slide Number Placeholder 2"/>
          <p:cNvSpPr>
            <a:spLocks noGrp="1"/>
          </p:cNvSpPr>
          <p:nvPr>
            <p:ph type="sldNum" sz="quarter" idx="12"/>
          </p:nvPr>
        </p:nvSpPr>
        <p:spPr/>
        <p:txBody>
          <a:bodyPr/>
          <a:lstStyle/>
          <a:p>
            <a:fld id="{65E6264E-8019-4BF3-8E58-3E8D0A17CFAB}" type="slidenum">
              <a:rPr lang="en-GB" smtClean="0"/>
              <a:t>7</a:t>
            </a:fld>
            <a:endParaRPr lang="en-GB"/>
          </a:p>
        </p:txBody>
      </p:sp>
    </p:spTree>
    <p:extLst>
      <p:ext uri="{BB962C8B-B14F-4D97-AF65-F5344CB8AC3E}">
        <p14:creationId xmlns:p14="http://schemas.microsoft.com/office/powerpoint/2010/main" val="2382431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036"/>
            <a:ext cx="8229600" cy="854968"/>
          </a:xfrm>
        </p:spPr>
        <p:txBody>
          <a:bodyPr/>
          <a:lstStyle/>
          <a:p>
            <a:r>
              <a:rPr lang="en-GB" dirty="0" smtClean="0"/>
              <a:t>Method and Results</a:t>
            </a:r>
            <a:endParaRPr lang="en-GB" dirty="0"/>
          </a:p>
        </p:txBody>
      </p:sp>
      <p:pic>
        <p:nvPicPr>
          <p:cNvPr id="3074" name="Picture 2" descr="https://lh5.googleusercontent.com/GsZcWZlaxWHZbv6OKrEEku3AHMgIF7_LrndysWWT_GdNEVQ6n1fgpPhQtUAeQCpvb4k1AUM9lmAgoKlM7Edjwm7iHz15hKacj62LvnRx1pxZ1j3QAn2GeJI6AtWMvOLAahrn9jEFl-UfH9jk0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87" y="980728"/>
            <a:ext cx="5686425" cy="2667000"/>
          </a:xfrm>
          <a:prstGeom prst="rect">
            <a:avLst/>
          </a:prstGeom>
          <a:noFill/>
          <a:ln>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3076" name="Picture 4" descr="https://lh3.googleusercontent.com/2P4e91S7VzK_11vxd-1J7HNGcRv6b7sGPmbMoJsLuntTFbTSqryYOVVPZjrpEyLHBPoqmsw71_0ctTDXO4frMnrkEVBIfVvwR8TbXvNVzZJu5TVdUTtFrI1_yUPmBWTJCoMXAkQDDI4zOK-hC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094" y="3861046"/>
            <a:ext cx="5734050" cy="2600325"/>
          </a:xfrm>
          <a:prstGeom prst="rect">
            <a:avLst/>
          </a:prstGeom>
          <a:noFill/>
          <a:ln>
            <a:solidFill>
              <a:schemeClr val="accent5">
                <a:lumMod val="75000"/>
              </a:schemeClr>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72200" y="1437065"/>
            <a:ext cx="2108920" cy="1754326"/>
          </a:xfrm>
          <a:prstGeom prst="rect">
            <a:avLst/>
          </a:prstGeom>
          <a:noFill/>
        </p:spPr>
        <p:txBody>
          <a:bodyPr wrap="square" rtlCol="0">
            <a:spAutoFit/>
          </a:bodyPr>
          <a:lstStyle/>
          <a:p>
            <a:r>
              <a:rPr lang="en-GB" dirty="0" smtClean="0"/>
              <a:t>Reasons why people </a:t>
            </a:r>
            <a:r>
              <a:rPr lang="en-GB" i="1" dirty="0" smtClean="0"/>
              <a:t>object</a:t>
            </a:r>
            <a:r>
              <a:rPr lang="en-GB" dirty="0" smtClean="0"/>
              <a:t> to fish farms – environmental and visual impacts are the most cited reason. </a:t>
            </a:r>
            <a:endParaRPr lang="en-GB" dirty="0"/>
          </a:p>
        </p:txBody>
      </p:sp>
      <p:sp>
        <p:nvSpPr>
          <p:cNvPr id="7" name="TextBox 6"/>
          <p:cNvSpPr txBox="1"/>
          <p:nvPr/>
        </p:nvSpPr>
        <p:spPr>
          <a:xfrm>
            <a:off x="611560" y="4284045"/>
            <a:ext cx="2108920" cy="1754326"/>
          </a:xfrm>
          <a:prstGeom prst="rect">
            <a:avLst/>
          </a:prstGeom>
          <a:noFill/>
        </p:spPr>
        <p:txBody>
          <a:bodyPr wrap="square" rtlCol="0">
            <a:spAutoFit/>
          </a:bodyPr>
          <a:lstStyle/>
          <a:p>
            <a:r>
              <a:rPr lang="en-GB" dirty="0" smtClean="0"/>
              <a:t>Reasons why people </a:t>
            </a:r>
            <a:r>
              <a:rPr lang="en-GB" i="1" dirty="0" smtClean="0"/>
              <a:t>support</a:t>
            </a:r>
            <a:r>
              <a:rPr lang="en-GB" dirty="0" smtClean="0"/>
              <a:t> fish farms – direct employment and support of other businesses are the most cited. </a:t>
            </a:r>
            <a:endParaRPr lang="en-GB" dirty="0"/>
          </a:p>
        </p:txBody>
      </p:sp>
      <p:sp>
        <p:nvSpPr>
          <p:cNvPr id="3" name="Slide Number Placeholder 2"/>
          <p:cNvSpPr>
            <a:spLocks noGrp="1"/>
          </p:cNvSpPr>
          <p:nvPr>
            <p:ph type="sldNum" sz="quarter" idx="12"/>
          </p:nvPr>
        </p:nvSpPr>
        <p:spPr/>
        <p:txBody>
          <a:bodyPr/>
          <a:lstStyle/>
          <a:p>
            <a:fld id="{65E6264E-8019-4BF3-8E58-3E8D0A17CFAB}" type="slidenum">
              <a:rPr lang="en-GB" smtClean="0"/>
              <a:t>8</a:t>
            </a:fld>
            <a:endParaRPr lang="en-GB"/>
          </a:p>
        </p:txBody>
      </p:sp>
    </p:spTree>
    <p:extLst>
      <p:ext uri="{BB962C8B-B14F-4D97-AF65-F5344CB8AC3E}">
        <p14:creationId xmlns:p14="http://schemas.microsoft.com/office/powerpoint/2010/main" val="40584376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795"/>
            <a:ext cx="8229600" cy="1143000"/>
          </a:xfrm>
        </p:spPr>
        <p:txBody>
          <a:bodyPr>
            <a:normAutofit fontScale="90000"/>
          </a:bodyPr>
          <a:lstStyle/>
          <a:p>
            <a:r>
              <a:rPr lang="en-GB" dirty="0" smtClean="0"/>
              <a:t>How does social licence to operate help us interpret the results? </a:t>
            </a:r>
            <a:endParaRPr lang="en-GB" dirty="0"/>
          </a:p>
        </p:txBody>
      </p:sp>
      <p:sp>
        <p:nvSpPr>
          <p:cNvPr id="4" name="TextBox 3"/>
          <p:cNvSpPr txBox="1"/>
          <p:nvPr/>
        </p:nvSpPr>
        <p:spPr>
          <a:xfrm>
            <a:off x="357420" y="3488234"/>
            <a:ext cx="4327328" cy="3245941"/>
          </a:xfrm>
          <a:prstGeom prst="wedgeEllipseCallout">
            <a:avLst>
              <a:gd name="adj1" fmla="val -44531"/>
              <a:gd name="adj2" fmla="val 44322"/>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sz="1600" dirty="0" smtClean="0"/>
              <a:t>“At </a:t>
            </a:r>
            <a:r>
              <a:rPr lang="en-GB" sz="1600" dirty="0"/>
              <a:t>no </a:t>
            </a:r>
            <a:r>
              <a:rPr lang="en-GB" sz="1600" dirty="0" smtClean="0"/>
              <a:t>stage…has </a:t>
            </a:r>
            <a:r>
              <a:rPr lang="en-GB" sz="1600" dirty="0"/>
              <a:t>the developer tried to discuss or address the severe impacts with which its plan threaten </a:t>
            </a:r>
            <a:r>
              <a:rPr lang="en-GB" sz="1600" dirty="0" smtClean="0"/>
              <a:t>[</a:t>
            </a:r>
            <a:r>
              <a:rPr lang="en-GB" sz="1600" dirty="0"/>
              <a:t>Estate]… </a:t>
            </a:r>
            <a:r>
              <a:rPr lang="en-GB" sz="1600" dirty="0" err="1"/>
              <a:t>Dawnfresh</a:t>
            </a:r>
            <a:r>
              <a:rPr lang="en-GB" sz="1600" dirty="0"/>
              <a:t> admits that </a:t>
            </a:r>
            <a:r>
              <a:rPr lang="en-GB" sz="1600" dirty="0" smtClean="0"/>
              <a:t>[Estate] </a:t>
            </a:r>
            <a:r>
              <a:rPr lang="en-GB" sz="1600" dirty="0"/>
              <a:t>will suffer the worst impact in terms of the visual intrusion of the farm but the developer has not even bothered to talk to me about </a:t>
            </a:r>
            <a:r>
              <a:rPr lang="en-GB" sz="1600" dirty="0" smtClean="0"/>
              <a:t>this”</a:t>
            </a:r>
            <a:endParaRPr lang="en-GB" sz="1600" dirty="0"/>
          </a:p>
        </p:txBody>
      </p:sp>
      <p:sp>
        <p:nvSpPr>
          <p:cNvPr id="7" name="TextBox 6"/>
          <p:cNvSpPr txBox="1"/>
          <p:nvPr/>
        </p:nvSpPr>
        <p:spPr>
          <a:xfrm>
            <a:off x="357420" y="1331447"/>
            <a:ext cx="3024336" cy="2466915"/>
          </a:xfrm>
          <a:prstGeom prst="wedgeEllipseCallout">
            <a:avLst>
              <a:gd name="adj1" fmla="val -40761"/>
              <a:gd name="adj2" fmla="val 48495"/>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smtClean="0"/>
              <a:t>“The </a:t>
            </a:r>
            <a:r>
              <a:rPr lang="en-GB" dirty="0"/>
              <a:t>company [SSC] has a sponsorship programme and is willing to take part in and engage with communities</a:t>
            </a:r>
            <a:r>
              <a:rPr lang="en-GB" dirty="0" smtClean="0"/>
              <a:t>.”</a:t>
            </a:r>
            <a:endParaRPr lang="en-GB" dirty="0"/>
          </a:p>
        </p:txBody>
      </p:sp>
      <p:sp>
        <p:nvSpPr>
          <p:cNvPr id="8" name="TextBox 7"/>
          <p:cNvSpPr txBox="1"/>
          <p:nvPr/>
        </p:nvSpPr>
        <p:spPr>
          <a:xfrm>
            <a:off x="6685654" y="3026569"/>
            <a:ext cx="2366795"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t>Trust, communication, and involvement are essential for SLO. </a:t>
            </a:r>
            <a:endParaRPr lang="en-GB" dirty="0"/>
          </a:p>
        </p:txBody>
      </p:sp>
      <p:cxnSp>
        <p:nvCxnSpPr>
          <p:cNvPr id="11" name="Straight Arrow Connector 10"/>
          <p:cNvCxnSpPr>
            <a:stCxn id="8" idx="1"/>
            <a:endCxn id="24" idx="3"/>
          </p:cNvCxnSpPr>
          <p:nvPr/>
        </p:nvCxnSpPr>
        <p:spPr>
          <a:xfrm flipH="1" flipV="1">
            <a:off x="5868144" y="2567718"/>
            <a:ext cx="817510" cy="9205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1"/>
            <a:endCxn id="43" idx="0"/>
          </p:cNvCxnSpPr>
          <p:nvPr/>
        </p:nvCxnSpPr>
        <p:spPr>
          <a:xfrm flipH="1">
            <a:off x="6192180" y="3488234"/>
            <a:ext cx="493474" cy="102280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779912" y="2106053"/>
            <a:ext cx="2088232" cy="923330"/>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dirty="0" smtClean="0"/>
              <a:t>Good corporate social practice wins support</a:t>
            </a:r>
            <a:endParaRPr lang="en-GB" dirty="0"/>
          </a:p>
        </p:txBody>
      </p:sp>
      <p:sp>
        <p:nvSpPr>
          <p:cNvPr id="43" name="TextBox 42"/>
          <p:cNvSpPr txBox="1"/>
          <p:nvPr/>
        </p:nvSpPr>
        <p:spPr>
          <a:xfrm>
            <a:off x="5220072" y="4511039"/>
            <a:ext cx="1944216" cy="1200329"/>
          </a:xfrm>
          <a:prstGeom prst="rect">
            <a:avLst/>
          </a:prstGeom>
          <a:ln w="28575">
            <a:solidFill>
              <a:srgbClr val="C000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dirty="0" smtClean="0"/>
              <a:t>Poor corporate social practice creates conflict and objections</a:t>
            </a:r>
            <a:endParaRPr lang="en-GB" dirty="0"/>
          </a:p>
        </p:txBody>
      </p:sp>
      <p:cxnSp>
        <p:nvCxnSpPr>
          <p:cNvPr id="46" name="Straight Arrow Connector 45"/>
          <p:cNvCxnSpPr>
            <a:stCxn id="24" idx="1"/>
            <a:endCxn id="7" idx="6"/>
          </p:cNvCxnSpPr>
          <p:nvPr/>
        </p:nvCxnSpPr>
        <p:spPr>
          <a:xfrm flipH="1" flipV="1">
            <a:off x="3381756" y="2564905"/>
            <a:ext cx="398156" cy="28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43" idx="1"/>
            <a:endCxn id="4" idx="6"/>
          </p:cNvCxnSpPr>
          <p:nvPr/>
        </p:nvCxnSpPr>
        <p:spPr>
          <a:xfrm flipH="1">
            <a:off x="4684748" y="5111204"/>
            <a:ext cx="535324" cy="1"/>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5E6264E-8019-4BF3-8E58-3E8D0A17CFAB}" type="slidenum">
              <a:rPr lang="en-GB" smtClean="0"/>
              <a:t>9</a:t>
            </a:fld>
            <a:endParaRPr lang="en-GB"/>
          </a:p>
        </p:txBody>
      </p:sp>
    </p:spTree>
    <p:extLst>
      <p:ext uri="{BB962C8B-B14F-4D97-AF65-F5344CB8AC3E}">
        <p14:creationId xmlns:p14="http://schemas.microsoft.com/office/powerpoint/2010/main" val="4102899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2100</TotalTime>
  <Words>2472</Words>
  <Application>Microsoft Macintosh PowerPoint</Application>
  <PresentationFormat>On-screen Show (4:3)</PresentationFormat>
  <Paragraphs>200</Paragraphs>
  <Slides>14</Slides>
  <Notes>14</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Calibri</vt:lpstr>
      <vt:lpstr>Times New Roman</vt:lpstr>
      <vt:lpstr>Arial</vt:lpstr>
      <vt:lpstr>Office Theme</vt:lpstr>
      <vt:lpstr>Unit 10: Social Investigation and Public Engagement Tools</vt:lpstr>
      <vt:lpstr>Contents</vt:lpstr>
      <vt:lpstr>Introduction: Social issues related to space</vt:lpstr>
      <vt:lpstr>Introduction: Social issues related to space</vt:lpstr>
      <vt:lpstr>Public and Stakeholder Engagement – why do it?</vt:lpstr>
      <vt:lpstr>Salmon Farming in Scotland</vt:lpstr>
      <vt:lpstr>Qualitative enquiry; Why do people object or support fish farms?</vt:lpstr>
      <vt:lpstr>Method and Results</vt:lpstr>
      <vt:lpstr>How does social licence to operate help us interpret the results? </vt:lpstr>
      <vt:lpstr>Engagement and social licence to operate</vt:lpstr>
      <vt:lpstr>Engagement and social licence to operate</vt:lpstr>
      <vt:lpstr>Practical applications</vt:lpstr>
      <vt:lpstr>Benefits and limitations of this approach</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Marieke Steuben</dc:creator>
  <cp:lastModifiedBy>Paul Tett</cp:lastModifiedBy>
  <cp:revision>69</cp:revision>
  <dcterms:created xsi:type="dcterms:W3CDTF">2015-06-22T13:48:26Z</dcterms:created>
  <dcterms:modified xsi:type="dcterms:W3CDTF">2018-04-23T21:26:01Z</dcterms:modified>
</cp:coreProperties>
</file>