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5" r:id="rId3"/>
    <p:sldId id="259" r:id="rId4"/>
    <p:sldId id="260" r:id="rId5"/>
    <p:sldId id="261" r:id="rId6"/>
    <p:sldId id="264" r:id="rId7"/>
    <p:sldId id="267" r:id="rId8"/>
    <p:sldId id="296" r:id="rId9"/>
    <p:sldId id="297" r:id="rId10"/>
    <p:sldId id="298" r:id="rId11"/>
    <p:sldId id="299" r:id="rId12"/>
    <p:sldId id="300" r:id="rId13"/>
    <p:sldId id="301" r:id="rId14"/>
    <p:sldId id="302" r:id="rId15"/>
    <p:sldId id="304" r:id="rId16"/>
    <p:sldId id="308" r:id="rId17"/>
    <p:sldId id="306" r:id="rId18"/>
    <p:sldId id="307" r:id="rId19"/>
    <p:sldId id="309"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94" r:id="rId39"/>
    <p:sldId id="295" r:id="rId40"/>
    <p:sldId id="310"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66"/>
  </p:normalViewPr>
  <p:slideViewPr>
    <p:cSldViewPr>
      <p:cViewPr varScale="1">
        <p:scale>
          <a:sx n="98" d="100"/>
          <a:sy n="98" d="100"/>
        </p:scale>
        <p:origin x="19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FBBA1-BFE6-4606-93E8-76B1A04AA50A}" type="datetimeFigureOut">
              <a:rPr lang="en-IE" smtClean="0"/>
              <a:t>24/05/2018</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9FDAC-E002-4F98-8578-54BE96D57F48}" type="slidenum">
              <a:rPr lang="en-IE" smtClean="0"/>
              <a:t>‹#›</a:t>
            </a:fld>
            <a:endParaRPr lang="en-IE"/>
          </a:p>
        </p:txBody>
      </p:sp>
    </p:spTree>
    <p:extLst>
      <p:ext uri="{BB962C8B-B14F-4D97-AF65-F5344CB8AC3E}">
        <p14:creationId xmlns:p14="http://schemas.microsoft.com/office/powerpoint/2010/main" val="362575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1812" eaLnBrk="0" hangingPunct="0">
              <a:defRPr>
                <a:solidFill>
                  <a:schemeClr val="tx1"/>
                </a:solidFill>
                <a:latin typeface="Arial" charset="0"/>
              </a:defRPr>
            </a:lvl1pPr>
            <a:lvl2pPr marL="673335" indent="-258975" defTabSz="861812" eaLnBrk="0" hangingPunct="0">
              <a:defRPr>
                <a:solidFill>
                  <a:schemeClr val="tx1"/>
                </a:solidFill>
                <a:latin typeface="Arial" charset="0"/>
              </a:defRPr>
            </a:lvl2pPr>
            <a:lvl3pPr marL="1035900" indent="-207180" defTabSz="861812" eaLnBrk="0" hangingPunct="0">
              <a:defRPr>
                <a:solidFill>
                  <a:schemeClr val="tx1"/>
                </a:solidFill>
                <a:latin typeface="Arial" charset="0"/>
              </a:defRPr>
            </a:lvl3pPr>
            <a:lvl4pPr marL="1450261" indent="-207180" defTabSz="861812" eaLnBrk="0" hangingPunct="0">
              <a:defRPr>
                <a:solidFill>
                  <a:schemeClr val="tx1"/>
                </a:solidFill>
                <a:latin typeface="Arial" charset="0"/>
              </a:defRPr>
            </a:lvl4pPr>
            <a:lvl5pPr marL="1864621" indent="-207180" defTabSz="861812" eaLnBrk="0" hangingPunct="0">
              <a:defRPr>
                <a:solidFill>
                  <a:schemeClr val="tx1"/>
                </a:solidFill>
                <a:latin typeface="Arial" charset="0"/>
              </a:defRPr>
            </a:lvl5pPr>
            <a:lvl6pPr marL="2278981" indent="-207180" defTabSz="861812" eaLnBrk="0" fontAlgn="base" hangingPunct="0">
              <a:spcBef>
                <a:spcPct val="0"/>
              </a:spcBef>
              <a:spcAft>
                <a:spcPct val="0"/>
              </a:spcAft>
              <a:defRPr>
                <a:solidFill>
                  <a:schemeClr val="tx1"/>
                </a:solidFill>
                <a:latin typeface="Arial" charset="0"/>
              </a:defRPr>
            </a:lvl6pPr>
            <a:lvl7pPr marL="2693342" indent="-207180" defTabSz="861812" eaLnBrk="0" fontAlgn="base" hangingPunct="0">
              <a:spcBef>
                <a:spcPct val="0"/>
              </a:spcBef>
              <a:spcAft>
                <a:spcPct val="0"/>
              </a:spcAft>
              <a:defRPr>
                <a:solidFill>
                  <a:schemeClr val="tx1"/>
                </a:solidFill>
                <a:latin typeface="Arial" charset="0"/>
              </a:defRPr>
            </a:lvl7pPr>
            <a:lvl8pPr marL="3107701" indent="-207180" defTabSz="861812" eaLnBrk="0" fontAlgn="base" hangingPunct="0">
              <a:spcBef>
                <a:spcPct val="0"/>
              </a:spcBef>
              <a:spcAft>
                <a:spcPct val="0"/>
              </a:spcAft>
              <a:defRPr>
                <a:solidFill>
                  <a:schemeClr val="tx1"/>
                </a:solidFill>
                <a:latin typeface="Arial" charset="0"/>
              </a:defRPr>
            </a:lvl8pPr>
            <a:lvl9pPr marL="3522061" indent="-207180" defTabSz="861812" eaLnBrk="0" fontAlgn="base" hangingPunct="0">
              <a:spcBef>
                <a:spcPct val="0"/>
              </a:spcBef>
              <a:spcAft>
                <a:spcPct val="0"/>
              </a:spcAft>
              <a:defRPr>
                <a:solidFill>
                  <a:schemeClr val="tx1"/>
                </a:solidFill>
                <a:latin typeface="Arial" charset="0"/>
              </a:defRPr>
            </a:lvl9pPr>
          </a:lstStyle>
          <a:p>
            <a:pPr eaLnBrk="1" hangingPunct="1"/>
            <a:fld id="{14F06436-B83D-4CC3-8B57-DCB02E2F4314}" type="slidenum">
              <a:rPr lang="en-GB" altLang="en-US">
                <a:latin typeface="Times New Roman" pitchFamily="18" charset="0"/>
              </a:rPr>
              <a:pPr eaLnBrk="1" hangingPunct="1"/>
              <a:t>3</a:t>
            </a:fld>
            <a:endParaRPr lang="en-GB" altLang="en-US">
              <a:latin typeface="Times New Roman" pitchFamily="18" charset="0"/>
            </a:endParaRPr>
          </a:p>
        </p:txBody>
      </p:sp>
      <p:sp>
        <p:nvSpPr>
          <p:cNvPr id="90115" name="Rectangle 2"/>
          <p:cNvSpPr>
            <a:spLocks noGrp="1" noRot="1" noChangeAspect="1" noChangeArrowheads="1" noTextEdit="1"/>
          </p:cNvSpPr>
          <p:nvPr>
            <p:ph type="sldImg"/>
          </p:nvPr>
        </p:nvSpPr>
        <p:spPr>
          <a:xfrm>
            <a:off x="882650" y="733425"/>
            <a:ext cx="4884738" cy="3665538"/>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39365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Arial" panose="020B0604020202020204" pitchFamily="34" charset="0"/>
              </a:defRPr>
            </a:lvl1pPr>
            <a:lvl2pPr marL="742950" indent="-285750" defTabSz="950913" eaLnBrk="0" hangingPunct="0">
              <a:defRPr>
                <a:solidFill>
                  <a:schemeClr val="tx1"/>
                </a:solidFill>
                <a:latin typeface="Arial" panose="020B0604020202020204" pitchFamily="34" charset="0"/>
              </a:defRPr>
            </a:lvl2pPr>
            <a:lvl3pPr marL="1143000" indent="-228600" defTabSz="950913" eaLnBrk="0" hangingPunct="0">
              <a:defRPr>
                <a:solidFill>
                  <a:schemeClr val="tx1"/>
                </a:solidFill>
                <a:latin typeface="Arial" panose="020B0604020202020204" pitchFamily="34" charset="0"/>
              </a:defRPr>
            </a:lvl3pPr>
            <a:lvl4pPr marL="1600200" indent="-228600" defTabSz="950913" eaLnBrk="0" hangingPunct="0">
              <a:defRPr>
                <a:solidFill>
                  <a:schemeClr val="tx1"/>
                </a:solidFill>
                <a:latin typeface="Arial" panose="020B0604020202020204" pitchFamily="34" charset="0"/>
              </a:defRPr>
            </a:lvl4pPr>
            <a:lvl5pPr marL="2057400" indent="-228600" defTabSz="950913" eaLnBrk="0" hangingPunct="0">
              <a:defRPr>
                <a:solidFill>
                  <a:schemeClr val="tx1"/>
                </a:solidFill>
                <a:latin typeface="Arial" panose="020B0604020202020204" pitchFamily="34" charset="0"/>
              </a:defRPr>
            </a:lvl5pPr>
            <a:lvl6pPr marL="2514600" indent="-228600" defTabSz="950913" eaLnBrk="0" fontAlgn="base" hangingPunct="0">
              <a:spcBef>
                <a:spcPct val="0"/>
              </a:spcBef>
              <a:spcAft>
                <a:spcPct val="0"/>
              </a:spcAft>
              <a:defRPr>
                <a:solidFill>
                  <a:schemeClr val="tx1"/>
                </a:solidFill>
                <a:latin typeface="Arial" panose="020B0604020202020204" pitchFamily="34" charset="0"/>
              </a:defRPr>
            </a:lvl6pPr>
            <a:lvl7pPr marL="2971800" indent="-228600" defTabSz="950913" eaLnBrk="0" fontAlgn="base" hangingPunct="0">
              <a:spcBef>
                <a:spcPct val="0"/>
              </a:spcBef>
              <a:spcAft>
                <a:spcPct val="0"/>
              </a:spcAft>
              <a:defRPr>
                <a:solidFill>
                  <a:schemeClr val="tx1"/>
                </a:solidFill>
                <a:latin typeface="Arial" panose="020B0604020202020204" pitchFamily="34" charset="0"/>
              </a:defRPr>
            </a:lvl7pPr>
            <a:lvl8pPr marL="3429000" indent="-228600" defTabSz="950913" eaLnBrk="0" fontAlgn="base" hangingPunct="0">
              <a:spcBef>
                <a:spcPct val="0"/>
              </a:spcBef>
              <a:spcAft>
                <a:spcPct val="0"/>
              </a:spcAft>
              <a:defRPr>
                <a:solidFill>
                  <a:schemeClr val="tx1"/>
                </a:solidFill>
                <a:latin typeface="Arial" panose="020B0604020202020204" pitchFamily="34" charset="0"/>
              </a:defRPr>
            </a:lvl8pPr>
            <a:lvl9pPr marL="3886200" indent="-228600" defTabSz="9509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1A058A-8B5E-4C98-B985-A6C545EA2E51}" type="slidenum">
              <a:rPr lang="en-GB" altLang="en-US">
                <a:latin typeface="Times New Roman" panose="02020603050405020304" pitchFamily="18" charset="0"/>
              </a:rPr>
              <a:pPr eaLnBrk="1" hangingPunct="1"/>
              <a:t>12</a:t>
            </a:fld>
            <a:endParaRPr lang="en-GB"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9849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Arial" panose="020B0604020202020204" pitchFamily="34" charset="0"/>
              </a:defRPr>
            </a:lvl1pPr>
            <a:lvl2pPr marL="742950" indent="-285750" defTabSz="950913" eaLnBrk="0" hangingPunct="0">
              <a:defRPr>
                <a:solidFill>
                  <a:schemeClr val="tx1"/>
                </a:solidFill>
                <a:latin typeface="Arial" panose="020B0604020202020204" pitchFamily="34" charset="0"/>
              </a:defRPr>
            </a:lvl2pPr>
            <a:lvl3pPr marL="1143000" indent="-228600" defTabSz="950913" eaLnBrk="0" hangingPunct="0">
              <a:defRPr>
                <a:solidFill>
                  <a:schemeClr val="tx1"/>
                </a:solidFill>
                <a:latin typeface="Arial" panose="020B0604020202020204" pitchFamily="34" charset="0"/>
              </a:defRPr>
            </a:lvl3pPr>
            <a:lvl4pPr marL="1600200" indent="-228600" defTabSz="950913" eaLnBrk="0" hangingPunct="0">
              <a:defRPr>
                <a:solidFill>
                  <a:schemeClr val="tx1"/>
                </a:solidFill>
                <a:latin typeface="Arial" panose="020B0604020202020204" pitchFamily="34" charset="0"/>
              </a:defRPr>
            </a:lvl4pPr>
            <a:lvl5pPr marL="2057400" indent="-228600" defTabSz="950913" eaLnBrk="0" hangingPunct="0">
              <a:defRPr>
                <a:solidFill>
                  <a:schemeClr val="tx1"/>
                </a:solidFill>
                <a:latin typeface="Arial" panose="020B0604020202020204" pitchFamily="34" charset="0"/>
              </a:defRPr>
            </a:lvl5pPr>
            <a:lvl6pPr marL="2514600" indent="-228600" defTabSz="950913" eaLnBrk="0" fontAlgn="base" hangingPunct="0">
              <a:spcBef>
                <a:spcPct val="0"/>
              </a:spcBef>
              <a:spcAft>
                <a:spcPct val="0"/>
              </a:spcAft>
              <a:defRPr>
                <a:solidFill>
                  <a:schemeClr val="tx1"/>
                </a:solidFill>
                <a:latin typeface="Arial" panose="020B0604020202020204" pitchFamily="34" charset="0"/>
              </a:defRPr>
            </a:lvl6pPr>
            <a:lvl7pPr marL="2971800" indent="-228600" defTabSz="950913" eaLnBrk="0" fontAlgn="base" hangingPunct="0">
              <a:spcBef>
                <a:spcPct val="0"/>
              </a:spcBef>
              <a:spcAft>
                <a:spcPct val="0"/>
              </a:spcAft>
              <a:defRPr>
                <a:solidFill>
                  <a:schemeClr val="tx1"/>
                </a:solidFill>
                <a:latin typeface="Arial" panose="020B0604020202020204" pitchFamily="34" charset="0"/>
              </a:defRPr>
            </a:lvl7pPr>
            <a:lvl8pPr marL="3429000" indent="-228600" defTabSz="950913" eaLnBrk="0" fontAlgn="base" hangingPunct="0">
              <a:spcBef>
                <a:spcPct val="0"/>
              </a:spcBef>
              <a:spcAft>
                <a:spcPct val="0"/>
              </a:spcAft>
              <a:defRPr>
                <a:solidFill>
                  <a:schemeClr val="tx1"/>
                </a:solidFill>
                <a:latin typeface="Arial" panose="020B0604020202020204" pitchFamily="34" charset="0"/>
              </a:defRPr>
            </a:lvl8pPr>
            <a:lvl9pPr marL="3886200" indent="-228600" defTabSz="9509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9C88C0-D80F-4186-A876-96048D8A3540}" type="slidenum">
              <a:rPr lang="en-GB" altLang="en-US">
                <a:latin typeface="Times New Roman" panose="02020603050405020304" pitchFamily="18" charset="0"/>
              </a:rPr>
              <a:pPr eaLnBrk="1" hangingPunct="1"/>
              <a:t>13</a:t>
            </a:fld>
            <a:endParaRPr lang="en-GB" altLang="en-US">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xfrm>
            <a:off x="993775" y="768350"/>
            <a:ext cx="5116513" cy="3836988"/>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all water management will be based on the natural unit of river basins. objective of river basin projects is to establish an integrated monitoring and management system for all waters.</a:t>
            </a:r>
          </a:p>
          <a:p>
            <a:pPr eaLnBrk="1" hangingPunct="1"/>
            <a:r>
              <a:rPr lang="en-GB" altLang="en-US" smtClean="0"/>
              <a:t>River Basin Management Plan which must be updated and reviewed every six years. </a:t>
            </a:r>
            <a:r>
              <a:rPr lang="en-IE" altLang="en-US" smtClean="0"/>
              <a:t>Such a plan must include: Mapping and identification of protected areas;</a:t>
            </a:r>
            <a:r>
              <a:rPr lang="en-US" altLang="en-US" smtClean="0"/>
              <a:t> </a:t>
            </a:r>
            <a:r>
              <a:rPr lang="en-IE" altLang="en-US" smtClean="0"/>
              <a:t>Map of monitoring networks and presentation in map form of monitoring results carried out for surface water, groundwater and protected areas;</a:t>
            </a:r>
            <a:r>
              <a:rPr lang="en-US" altLang="en-US" smtClean="0"/>
              <a:t> </a:t>
            </a:r>
            <a:r>
              <a:rPr lang="en-IE" altLang="en-US" smtClean="0"/>
              <a:t>List of environmental objectives;</a:t>
            </a:r>
            <a:r>
              <a:rPr lang="en-US" altLang="en-US" smtClean="0"/>
              <a:t> </a:t>
            </a:r>
            <a:r>
              <a:rPr lang="en-IE" altLang="en-US" smtClean="0"/>
              <a:t>Summary of economic analysis of water use;</a:t>
            </a:r>
            <a:r>
              <a:rPr lang="en-US" altLang="en-US" smtClean="0"/>
              <a:t> </a:t>
            </a:r>
            <a:endParaRPr lang="en-IE" altLang="en-US" smtClean="0"/>
          </a:p>
          <a:p>
            <a:pPr eaLnBrk="1" hangingPunct="1"/>
            <a:r>
              <a:rPr lang="en-IE" altLang="en-US" smtClean="0"/>
              <a:t>Summary of the public information and consultation measures taken, their results and the changes to the plan made as a consequence;</a:t>
            </a:r>
            <a:r>
              <a:rPr lang="en-US" altLang="en-US" smtClean="0"/>
              <a:t> </a:t>
            </a:r>
            <a:r>
              <a:rPr lang="en-IE" altLang="en-US" smtClean="0"/>
              <a:t>A list of the competent authorities; and</a:t>
            </a:r>
            <a:r>
              <a:rPr lang="en-US" altLang="en-US" smtClean="0"/>
              <a:t> c</a:t>
            </a:r>
            <a:r>
              <a:rPr lang="en-IE" altLang="en-US" smtClean="0"/>
              <a:t>contact points and procedures for obtaining background documentation and information.</a:t>
            </a:r>
          </a:p>
          <a:p>
            <a:pPr eaLnBrk="1" hangingPunct="1"/>
            <a:r>
              <a:rPr lang="en-IE" altLang="en-US" smtClean="0"/>
              <a:t>A</a:t>
            </a:r>
            <a:r>
              <a:rPr lang="en-US" altLang="en-US" smtClean="0"/>
              <a:t> River Basin District must include coastal/marine waters up to one nautical mile beyond the baseline from which territorial waters are measured. </a:t>
            </a:r>
          </a:p>
        </p:txBody>
      </p:sp>
    </p:spTree>
    <p:extLst>
      <p:ext uri="{BB962C8B-B14F-4D97-AF65-F5344CB8AC3E}">
        <p14:creationId xmlns:p14="http://schemas.microsoft.com/office/powerpoint/2010/main" val="133998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Arial" panose="020B0604020202020204" pitchFamily="34" charset="0"/>
              </a:defRPr>
            </a:lvl1pPr>
            <a:lvl2pPr marL="742950" indent="-285750" defTabSz="950913" eaLnBrk="0" hangingPunct="0">
              <a:defRPr>
                <a:solidFill>
                  <a:schemeClr val="tx1"/>
                </a:solidFill>
                <a:latin typeface="Arial" panose="020B0604020202020204" pitchFamily="34" charset="0"/>
              </a:defRPr>
            </a:lvl2pPr>
            <a:lvl3pPr marL="1143000" indent="-228600" defTabSz="950913" eaLnBrk="0" hangingPunct="0">
              <a:defRPr>
                <a:solidFill>
                  <a:schemeClr val="tx1"/>
                </a:solidFill>
                <a:latin typeface="Arial" panose="020B0604020202020204" pitchFamily="34" charset="0"/>
              </a:defRPr>
            </a:lvl3pPr>
            <a:lvl4pPr marL="1600200" indent="-228600" defTabSz="950913" eaLnBrk="0" hangingPunct="0">
              <a:defRPr>
                <a:solidFill>
                  <a:schemeClr val="tx1"/>
                </a:solidFill>
                <a:latin typeface="Arial" panose="020B0604020202020204" pitchFamily="34" charset="0"/>
              </a:defRPr>
            </a:lvl4pPr>
            <a:lvl5pPr marL="2057400" indent="-228600" defTabSz="950913" eaLnBrk="0" hangingPunct="0">
              <a:defRPr>
                <a:solidFill>
                  <a:schemeClr val="tx1"/>
                </a:solidFill>
                <a:latin typeface="Arial" panose="020B0604020202020204" pitchFamily="34" charset="0"/>
              </a:defRPr>
            </a:lvl5pPr>
            <a:lvl6pPr marL="2514600" indent="-228600" defTabSz="950913" eaLnBrk="0" fontAlgn="base" hangingPunct="0">
              <a:spcBef>
                <a:spcPct val="0"/>
              </a:spcBef>
              <a:spcAft>
                <a:spcPct val="0"/>
              </a:spcAft>
              <a:defRPr>
                <a:solidFill>
                  <a:schemeClr val="tx1"/>
                </a:solidFill>
                <a:latin typeface="Arial" panose="020B0604020202020204" pitchFamily="34" charset="0"/>
              </a:defRPr>
            </a:lvl6pPr>
            <a:lvl7pPr marL="2971800" indent="-228600" defTabSz="950913" eaLnBrk="0" fontAlgn="base" hangingPunct="0">
              <a:spcBef>
                <a:spcPct val="0"/>
              </a:spcBef>
              <a:spcAft>
                <a:spcPct val="0"/>
              </a:spcAft>
              <a:defRPr>
                <a:solidFill>
                  <a:schemeClr val="tx1"/>
                </a:solidFill>
                <a:latin typeface="Arial" panose="020B0604020202020204" pitchFamily="34" charset="0"/>
              </a:defRPr>
            </a:lvl7pPr>
            <a:lvl8pPr marL="3429000" indent="-228600" defTabSz="950913" eaLnBrk="0" fontAlgn="base" hangingPunct="0">
              <a:spcBef>
                <a:spcPct val="0"/>
              </a:spcBef>
              <a:spcAft>
                <a:spcPct val="0"/>
              </a:spcAft>
              <a:defRPr>
                <a:solidFill>
                  <a:schemeClr val="tx1"/>
                </a:solidFill>
                <a:latin typeface="Arial" panose="020B0604020202020204" pitchFamily="34" charset="0"/>
              </a:defRPr>
            </a:lvl8pPr>
            <a:lvl9pPr marL="3886200" indent="-228600" defTabSz="9509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A47D55-5069-4370-B595-DCF63C7B98BF}" type="slidenum">
              <a:rPr lang="en-GB" altLang="en-US">
                <a:latin typeface="Times New Roman" panose="02020603050405020304" pitchFamily="18" charset="0"/>
              </a:rPr>
              <a:pPr eaLnBrk="1" hangingPunct="1"/>
              <a:t>14</a:t>
            </a:fld>
            <a:endParaRPr lang="en-GB"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2538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a:solidFill>
                  <a:schemeClr val="tx1"/>
                </a:solidFill>
                <a:latin typeface="Arial" panose="020B0604020202020204" pitchFamily="34" charset="0"/>
              </a:defRPr>
            </a:lvl1pPr>
            <a:lvl2pPr marL="742950" indent="-285750" defTabSz="950913" eaLnBrk="0" hangingPunct="0">
              <a:defRPr>
                <a:solidFill>
                  <a:schemeClr val="tx1"/>
                </a:solidFill>
                <a:latin typeface="Arial" panose="020B0604020202020204" pitchFamily="34" charset="0"/>
              </a:defRPr>
            </a:lvl2pPr>
            <a:lvl3pPr marL="1143000" indent="-228600" defTabSz="950913" eaLnBrk="0" hangingPunct="0">
              <a:defRPr>
                <a:solidFill>
                  <a:schemeClr val="tx1"/>
                </a:solidFill>
                <a:latin typeface="Arial" panose="020B0604020202020204" pitchFamily="34" charset="0"/>
              </a:defRPr>
            </a:lvl3pPr>
            <a:lvl4pPr marL="1600200" indent="-228600" defTabSz="950913" eaLnBrk="0" hangingPunct="0">
              <a:defRPr>
                <a:solidFill>
                  <a:schemeClr val="tx1"/>
                </a:solidFill>
                <a:latin typeface="Arial" panose="020B0604020202020204" pitchFamily="34" charset="0"/>
              </a:defRPr>
            </a:lvl4pPr>
            <a:lvl5pPr marL="2057400" indent="-228600" defTabSz="950913" eaLnBrk="0" hangingPunct="0">
              <a:defRPr>
                <a:solidFill>
                  <a:schemeClr val="tx1"/>
                </a:solidFill>
                <a:latin typeface="Arial" panose="020B0604020202020204" pitchFamily="34" charset="0"/>
              </a:defRPr>
            </a:lvl5pPr>
            <a:lvl6pPr marL="2514600" indent="-228600" defTabSz="950913" eaLnBrk="0" fontAlgn="base" hangingPunct="0">
              <a:spcBef>
                <a:spcPct val="0"/>
              </a:spcBef>
              <a:spcAft>
                <a:spcPct val="0"/>
              </a:spcAft>
              <a:defRPr>
                <a:solidFill>
                  <a:schemeClr val="tx1"/>
                </a:solidFill>
                <a:latin typeface="Arial" panose="020B0604020202020204" pitchFamily="34" charset="0"/>
              </a:defRPr>
            </a:lvl6pPr>
            <a:lvl7pPr marL="2971800" indent="-228600" defTabSz="950913" eaLnBrk="0" fontAlgn="base" hangingPunct="0">
              <a:spcBef>
                <a:spcPct val="0"/>
              </a:spcBef>
              <a:spcAft>
                <a:spcPct val="0"/>
              </a:spcAft>
              <a:defRPr>
                <a:solidFill>
                  <a:schemeClr val="tx1"/>
                </a:solidFill>
                <a:latin typeface="Arial" panose="020B0604020202020204" pitchFamily="34" charset="0"/>
              </a:defRPr>
            </a:lvl7pPr>
            <a:lvl8pPr marL="3429000" indent="-228600" defTabSz="950913" eaLnBrk="0" fontAlgn="base" hangingPunct="0">
              <a:spcBef>
                <a:spcPct val="0"/>
              </a:spcBef>
              <a:spcAft>
                <a:spcPct val="0"/>
              </a:spcAft>
              <a:defRPr>
                <a:solidFill>
                  <a:schemeClr val="tx1"/>
                </a:solidFill>
                <a:latin typeface="Arial" panose="020B0604020202020204" pitchFamily="34" charset="0"/>
              </a:defRPr>
            </a:lvl8pPr>
            <a:lvl9pPr marL="3886200" indent="-228600" defTabSz="95091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EBCC23-C309-4586-B6DC-C8422901BFD3}" type="slidenum">
              <a:rPr lang="en-GB" altLang="en-US">
                <a:latin typeface="Times New Roman" panose="02020603050405020304" pitchFamily="18" charset="0"/>
              </a:rPr>
              <a:pPr eaLnBrk="1" hangingPunct="1"/>
              <a:t>15</a:t>
            </a:fld>
            <a:endParaRPr lang="en-GB"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3724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CFP aims to promote aquaculture through</a:t>
            </a:r>
            <a:r>
              <a:rPr lang="en-IE" baseline="0" dirty="0" smtClean="0"/>
              <a:t> an open </a:t>
            </a:r>
            <a:r>
              <a:rPr lang="en-IE" dirty="0" smtClean="0"/>
              <a:t>method of coordination: a voluntary process for cooperation based on Strategic Guidelines and Multiannual national strategic plans identifying, common objectives and, where possible, indicators to measure progress towards these goals. </a:t>
            </a:r>
          </a:p>
        </p:txBody>
      </p:sp>
      <p:sp>
        <p:nvSpPr>
          <p:cNvPr id="4" name="Slide Number Placeholder 3"/>
          <p:cNvSpPr>
            <a:spLocks noGrp="1"/>
          </p:cNvSpPr>
          <p:nvPr>
            <p:ph type="sldNum" sz="quarter" idx="10"/>
          </p:nvPr>
        </p:nvSpPr>
        <p:spPr/>
        <p:txBody>
          <a:bodyPr/>
          <a:lstStyle/>
          <a:p>
            <a:fld id="{F7F19F3D-E94E-422A-AEBC-DD82E816919A}" type="slidenum">
              <a:rPr lang="en-IE" smtClean="0"/>
              <a:t>16</a:t>
            </a:fld>
            <a:endParaRPr lang="en-IE"/>
          </a:p>
        </p:txBody>
      </p:sp>
    </p:spTree>
    <p:extLst>
      <p:ext uri="{BB962C8B-B14F-4D97-AF65-F5344CB8AC3E}">
        <p14:creationId xmlns:p14="http://schemas.microsoft.com/office/powerpoint/2010/main" val="23651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CFP aims to promote aquaculture through</a:t>
            </a:r>
            <a:r>
              <a:rPr lang="en-IE" baseline="0" dirty="0" smtClean="0"/>
              <a:t> an open </a:t>
            </a:r>
            <a:r>
              <a:rPr lang="en-IE" dirty="0" smtClean="0"/>
              <a:t>method of coordination: a voluntary process for cooperation based on Strategic Guidelines and Multiannual national strategic plans identifying, common objectives and, where possible, indicators to measure progress towards these goals. </a:t>
            </a:r>
          </a:p>
        </p:txBody>
      </p:sp>
      <p:sp>
        <p:nvSpPr>
          <p:cNvPr id="4" name="Slide Number Placeholder 3"/>
          <p:cNvSpPr>
            <a:spLocks noGrp="1"/>
          </p:cNvSpPr>
          <p:nvPr>
            <p:ph type="sldNum" sz="quarter" idx="10"/>
          </p:nvPr>
        </p:nvSpPr>
        <p:spPr/>
        <p:txBody>
          <a:bodyPr/>
          <a:lstStyle/>
          <a:p>
            <a:fld id="{F7F19F3D-E94E-422A-AEBC-DD82E816919A}" type="slidenum">
              <a:rPr lang="en-IE" smtClean="0"/>
              <a:t>17</a:t>
            </a:fld>
            <a:endParaRPr lang="en-IE"/>
          </a:p>
        </p:txBody>
      </p:sp>
    </p:spTree>
    <p:extLst>
      <p:ext uri="{BB962C8B-B14F-4D97-AF65-F5344CB8AC3E}">
        <p14:creationId xmlns:p14="http://schemas.microsoft.com/office/powerpoint/2010/main" val="145107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Launched in 2013. </a:t>
            </a:r>
          </a:p>
          <a:p>
            <a:r>
              <a:rPr lang="en-IE" dirty="0" smtClean="0"/>
              <a:t>Plans must include the Member States' objectives until 2020 and beyond, and the funding, administrative and other measures to be pursued to achieve them.</a:t>
            </a:r>
          </a:p>
          <a:p>
            <a:r>
              <a:rPr lang="en-IE" dirty="0" smtClean="0"/>
              <a:t>Administrative complexity stems from the number of ministries involved, the different national and regional regulatory requirements impacting aquaculture activities based on national transposition of WFD, MFSD, Bird and Habitat Directives, and the lack of communication between ministries and authorities on aquaculture issues.</a:t>
            </a:r>
          </a:p>
        </p:txBody>
      </p:sp>
      <p:sp>
        <p:nvSpPr>
          <p:cNvPr id="4" name="Slide Number Placeholder 3"/>
          <p:cNvSpPr>
            <a:spLocks noGrp="1"/>
          </p:cNvSpPr>
          <p:nvPr>
            <p:ph type="sldNum" sz="quarter" idx="10"/>
          </p:nvPr>
        </p:nvSpPr>
        <p:spPr/>
        <p:txBody>
          <a:bodyPr/>
          <a:lstStyle/>
          <a:p>
            <a:fld id="{AFFFB14A-3531-4757-9FBD-65D9983BC195}" type="slidenum">
              <a:rPr lang="en-IE" smtClean="0"/>
              <a:t>18</a:t>
            </a:fld>
            <a:endParaRPr lang="en-IE" dirty="0"/>
          </a:p>
        </p:txBody>
      </p:sp>
    </p:spTree>
    <p:extLst>
      <p:ext uri="{BB962C8B-B14F-4D97-AF65-F5344CB8AC3E}">
        <p14:creationId xmlns:p14="http://schemas.microsoft.com/office/powerpoint/2010/main" val="465713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CFP aims to promote aquaculture through</a:t>
            </a:r>
            <a:r>
              <a:rPr lang="en-IE" baseline="0" dirty="0" smtClean="0"/>
              <a:t> an open </a:t>
            </a:r>
            <a:r>
              <a:rPr lang="en-IE" dirty="0" smtClean="0"/>
              <a:t>method of coordination: a voluntary process for cooperation based on Strategic Guidelines and Multiannual national strategic plans identifying, common objectives and, where possible, indicators to measure progress towards these goals. </a:t>
            </a:r>
          </a:p>
        </p:txBody>
      </p:sp>
      <p:sp>
        <p:nvSpPr>
          <p:cNvPr id="4" name="Slide Number Placeholder 3"/>
          <p:cNvSpPr>
            <a:spLocks noGrp="1"/>
          </p:cNvSpPr>
          <p:nvPr>
            <p:ph type="sldNum" sz="quarter" idx="10"/>
          </p:nvPr>
        </p:nvSpPr>
        <p:spPr/>
        <p:txBody>
          <a:bodyPr/>
          <a:lstStyle/>
          <a:p>
            <a:fld id="{F7F19F3D-E94E-422A-AEBC-DD82E816919A}" type="slidenum">
              <a:rPr lang="en-IE" smtClean="0"/>
              <a:t>19</a:t>
            </a:fld>
            <a:endParaRPr lang="en-IE"/>
          </a:p>
        </p:txBody>
      </p:sp>
    </p:spTree>
    <p:extLst>
      <p:ext uri="{BB962C8B-B14F-4D97-AF65-F5344CB8AC3E}">
        <p14:creationId xmlns:p14="http://schemas.microsoft.com/office/powerpoint/2010/main" val="377216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eaLnBrk="0" hangingPunct="0">
              <a:defRPr>
                <a:solidFill>
                  <a:schemeClr val="tx1"/>
                </a:solidFill>
                <a:latin typeface="Arial" charset="0"/>
              </a:defRPr>
            </a:lvl1pPr>
            <a:lvl2pPr marL="729428" indent="-280549" defTabSz="938282" eaLnBrk="0" hangingPunct="0">
              <a:defRPr>
                <a:solidFill>
                  <a:schemeClr val="tx1"/>
                </a:solidFill>
                <a:latin typeface="Arial" charset="0"/>
              </a:defRPr>
            </a:lvl2pPr>
            <a:lvl3pPr marL="1122197" indent="-224439" defTabSz="938282" eaLnBrk="0" hangingPunct="0">
              <a:defRPr>
                <a:solidFill>
                  <a:schemeClr val="tx1"/>
                </a:solidFill>
                <a:latin typeface="Arial" charset="0"/>
              </a:defRPr>
            </a:lvl3pPr>
            <a:lvl4pPr marL="1571076" indent="-224439" defTabSz="938282" eaLnBrk="0" hangingPunct="0">
              <a:defRPr>
                <a:solidFill>
                  <a:schemeClr val="tx1"/>
                </a:solidFill>
                <a:latin typeface="Arial" charset="0"/>
              </a:defRPr>
            </a:lvl4pPr>
            <a:lvl5pPr marL="2019955" indent="-224439" defTabSz="938282" eaLnBrk="0" hangingPunct="0">
              <a:defRPr>
                <a:solidFill>
                  <a:schemeClr val="tx1"/>
                </a:solidFill>
                <a:latin typeface="Arial" charset="0"/>
              </a:defRPr>
            </a:lvl5pPr>
            <a:lvl6pPr marL="2468834" indent="-224439" defTabSz="938282" eaLnBrk="0" fontAlgn="base" hangingPunct="0">
              <a:spcBef>
                <a:spcPct val="0"/>
              </a:spcBef>
              <a:spcAft>
                <a:spcPct val="0"/>
              </a:spcAft>
              <a:defRPr>
                <a:solidFill>
                  <a:schemeClr val="tx1"/>
                </a:solidFill>
                <a:latin typeface="Arial" charset="0"/>
              </a:defRPr>
            </a:lvl6pPr>
            <a:lvl7pPr marL="2917713" indent="-224439" defTabSz="938282" eaLnBrk="0" fontAlgn="base" hangingPunct="0">
              <a:spcBef>
                <a:spcPct val="0"/>
              </a:spcBef>
              <a:spcAft>
                <a:spcPct val="0"/>
              </a:spcAft>
              <a:defRPr>
                <a:solidFill>
                  <a:schemeClr val="tx1"/>
                </a:solidFill>
                <a:latin typeface="Arial" charset="0"/>
              </a:defRPr>
            </a:lvl7pPr>
            <a:lvl8pPr marL="3366592" indent="-224439" defTabSz="938282" eaLnBrk="0" fontAlgn="base" hangingPunct="0">
              <a:spcBef>
                <a:spcPct val="0"/>
              </a:spcBef>
              <a:spcAft>
                <a:spcPct val="0"/>
              </a:spcAft>
              <a:defRPr>
                <a:solidFill>
                  <a:schemeClr val="tx1"/>
                </a:solidFill>
                <a:latin typeface="Arial" charset="0"/>
              </a:defRPr>
            </a:lvl8pPr>
            <a:lvl9pPr marL="3815471" indent="-224439" defTabSz="938282" eaLnBrk="0" fontAlgn="base" hangingPunct="0">
              <a:spcBef>
                <a:spcPct val="0"/>
              </a:spcBef>
              <a:spcAft>
                <a:spcPct val="0"/>
              </a:spcAft>
              <a:defRPr>
                <a:solidFill>
                  <a:schemeClr val="tx1"/>
                </a:solidFill>
                <a:latin typeface="Arial" charset="0"/>
              </a:defRPr>
            </a:lvl9pPr>
          </a:lstStyle>
          <a:p>
            <a:pPr eaLnBrk="1" hangingPunct="1"/>
            <a:fld id="{68DCF2FB-ED69-45D9-9DBF-25DDFA262C53}" type="slidenum">
              <a:rPr lang="en-GB" altLang="en-US" smtClean="0"/>
              <a:pPr eaLnBrk="1" hangingPunct="1"/>
              <a:t>20</a:t>
            </a:fld>
            <a:endParaRPr lang="en-GB" altLang="en-US" smtClean="0"/>
          </a:p>
        </p:txBody>
      </p:sp>
    </p:spTree>
    <p:extLst>
      <p:ext uri="{BB962C8B-B14F-4D97-AF65-F5344CB8AC3E}">
        <p14:creationId xmlns:p14="http://schemas.microsoft.com/office/powerpoint/2010/main" val="1425591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dirty="0" smtClean="0"/>
              <a:t>Adopted in 2001 PUBLIC plan or programme (not policy)</a:t>
            </a:r>
          </a:p>
        </p:txBody>
      </p:sp>
      <p:sp>
        <p:nvSpPr>
          <p:cNvPr id="132100" name="Slide Number Placeholder 3"/>
          <p:cNvSpPr txBox="1">
            <a:spLocks noGrp="1"/>
          </p:cNvSpPr>
          <p:nvPr/>
        </p:nvSpPr>
        <p:spPr bwMode="auto">
          <a:xfrm>
            <a:off x="3763381" y="9286487"/>
            <a:ext cx="2880343" cy="4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44" tIns="49021" rIns="98044" bIns="4902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6682702-E9FD-4F8A-9382-D20D18DD29D7}" type="slidenum">
              <a:rPr lang="en-IE" altLang="en-US" sz="1400">
                <a:latin typeface="Calibri" pitchFamily="34" charset="0"/>
              </a:rPr>
              <a:pPr algn="r" eaLnBrk="1" hangingPunct="1"/>
              <a:t>23</a:t>
            </a:fld>
            <a:endParaRPr lang="en-IE" altLang="en-US" sz="1400">
              <a:latin typeface="Calibri" pitchFamily="34" charset="0"/>
            </a:endParaRPr>
          </a:p>
        </p:txBody>
      </p:sp>
    </p:spTree>
    <p:extLst>
      <p:ext uri="{BB962C8B-B14F-4D97-AF65-F5344CB8AC3E}">
        <p14:creationId xmlns:p14="http://schemas.microsoft.com/office/powerpoint/2010/main" val="4000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1812" eaLnBrk="0" hangingPunct="0">
              <a:defRPr>
                <a:solidFill>
                  <a:schemeClr val="tx1"/>
                </a:solidFill>
                <a:latin typeface="Arial" charset="0"/>
              </a:defRPr>
            </a:lvl1pPr>
            <a:lvl2pPr marL="673335" indent="-258975" defTabSz="861812" eaLnBrk="0" hangingPunct="0">
              <a:defRPr>
                <a:solidFill>
                  <a:schemeClr val="tx1"/>
                </a:solidFill>
                <a:latin typeface="Arial" charset="0"/>
              </a:defRPr>
            </a:lvl2pPr>
            <a:lvl3pPr marL="1035900" indent="-207180" defTabSz="861812" eaLnBrk="0" hangingPunct="0">
              <a:defRPr>
                <a:solidFill>
                  <a:schemeClr val="tx1"/>
                </a:solidFill>
                <a:latin typeface="Arial" charset="0"/>
              </a:defRPr>
            </a:lvl3pPr>
            <a:lvl4pPr marL="1450261" indent="-207180" defTabSz="861812" eaLnBrk="0" hangingPunct="0">
              <a:defRPr>
                <a:solidFill>
                  <a:schemeClr val="tx1"/>
                </a:solidFill>
                <a:latin typeface="Arial" charset="0"/>
              </a:defRPr>
            </a:lvl4pPr>
            <a:lvl5pPr marL="1864621" indent="-207180" defTabSz="861812" eaLnBrk="0" hangingPunct="0">
              <a:defRPr>
                <a:solidFill>
                  <a:schemeClr val="tx1"/>
                </a:solidFill>
                <a:latin typeface="Arial" charset="0"/>
              </a:defRPr>
            </a:lvl5pPr>
            <a:lvl6pPr marL="2278981" indent="-207180" defTabSz="861812" eaLnBrk="0" fontAlgn="base" hangingPunct="0">
              <a:spcBef>
                <a:spcPct val="0"/>
              </a:spcBef>
              <a:spcAft>
                <a:spcPct val="0"/>
              </a:spcAft>
              <a:defRPr>
                <a:solidFill>
                  <a:schemeClr val="tx1"/>
                </a:solidFill>
                <a:latin typeface="Arial" charset="0"/>
              </a:defRPr>
            </a:lvl6pPr>
            <a:lvl7pPr marL="2693342" indent="-207180" defTabSz="861812" eaLnBrk="0" fontAlgn="base" hangingPunct="0">
              <a:spcBef>
                <a:spcPct val="0"/>
              </a:spcBef>
              <a:spcAft>
                <a:spcPct val="0"/>
              </a:spcAft>
              <a:defRPr>
                <a:solidFill>
                  <a:schemeClr val="tx1"/>
                </a:solidFill>
                <a:latin typeface="Arial" charset="0"/>
              </a:defRPr>
            </a:lvl7pPr>
            <a:lvl8pPr marL="3107701" indent="-207180" defTabSz="861812" eaLnBrk="0" fontAlgn="base" hangingPunct="0">
              <a:spcBef>
                <a:spcPct val="0"/>
              </a:spcBef>
              <a:spcAft>
                <a:spcPct val="0"/>
              </a:spcAft>
              <a:defRPr>
                <a:solidFill>
                  <a:schemeClr val="tx1"/>
                </a:solidFill>
                <a:latin typeface="Arial" charset="0"/>
              </a:defRPr>
            </a:lvl8pPr>
            <a:lvl9pPr marL="3522061" indent="-207180" defTabSz="861812" eaLnBrk="0" fontAlgn="base" hangingPunct="0">
              <a:spcBef>
                <a:spcPct val="0"/>
              </a:spcBef>
              <a:spcAft>
                <a:spcPct val="0"/>
              </a:spcAft>
              <a:defRPr>
                <a:solidFill>
                  <a:schemeClr val="tx1"/>
                </a:solidFill>
                <a:latin typeface="Arial" charset="0"/>
              </a:defRPr>
            </a:lvl9pPr>
          </a:lstStyle>
          <a:p>
            <a:pPr eaLnBrk="1" hangingPunct="1"/>
            <a:fld id="{14F06436-B83D-4CC3-8B57-DCB02E2F4314}" type="slidenum">
              <a:rPr lang="en-GB" altLang="en-US">
                <a:latin typeface="Times New Roman" pitchFamily="18" charset="0"/>
              </a:rPr>
              <a:pPr eaLnBrk="1" hangingPunct="1"/>
              <a:t>4</a:t>
            </a:fld>
            <a:endParaRPr lang="en-GB" altLang="en-US">
              <a:latin typeface="Times New Roman" pitchFamily="18" charset="0"/>
            </a:endParaRPr>
          </a:p>
        </p:txBody>
      </p:sp>
      <p:sp>
        <p:nvSpPr>
          <p:cNvPr id="90115" name="Rectangle 2"/>
          <p:cNvSpPr>
            <a:spLocks noGrp="1" noRot="1" noChangeAspect="1" noChangeArrowheads="1" noTextEdit="1"/>
          </p:cNvSpPr>
          <p:nvPr>
            <p:ph type="sldImg"/>
          </p:nvPr>
        </p:nvSpPr>
        <p:spPr>
          <a:xfrm>
            <a:off x="882650" y="733425"/>
            <a:ext cx="4884738" cy="3665538"/>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n-US" dirty="0" smtClean="0"/>
              <a:t>Subsidiarity = the community shall only take action where if the objective cannot be sufficiently achieved by Member States, and can therefore be better achieved by the Community</a:t>
            </a:r>
          </a:p>
          <a:p>
            <a:pPr eaLnBrk="1" hangingPunct="1"/>
            <a:r>
              <a:rPr lang="en-IE" altLang="en-US" dirty="0" smtClean="0"/>
              <a:t>Proportionality – any action taken by the Community shall not go beyond what is necessary to achieve the objectives of the EC Treaty</a:t>
            </a:r>
            <a:endParaRPr lang="en-US" altLang="en-US" dirty="0" smtClean="0"/>
          </a:p>
        </p:txBody>
      </p:sp>
    </p:spTree>
    <p:extLst>
      <p:ext uri="{BB962C8B-B14F-4D97-AF65-F5344CB8AC3E}">
        <p14:creationId xmlns:p14="http://schemas.microsoft.com/office/powerpoint/2010/main" val="245970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eaLnBrk="0" hangingPunct="0">
              <a:defRPr>
                <a:solidFill>
                  <a:schemeClr val="tx1"/>
                </a:solidFill>
                <a:latin typeface="Arial" charset="0"/>
              </a:defRPr>
            </a:lvl1pPr>
            <a:lvl2pPr marL="729428" indent="-280549" defTabSz="938282" eaLnBrk="0" hangingPunct="0">
              <a:defRPr>
                <a:solidFill>
                  <a:schemeClr val="tx1"/>
                </a:solidFill>
                <a:latin typeface="Arial" charset="0"/>
              </a:defRPr>
            </a:lvl2pPr>
            <a:lvl3pPr marL="1122197" indent="-224439" defTabSz="938282" eaLnBrk="0" hangingPunct="0">
              <a:defRPr>
                <a:solidFill>
                  <a:schemeClr val="tx1"/>
                </a:solidFill>
                <a:latin typeface="Arial" charset="0"/>
              </a:defRPr>
            </a:lvl3pPr>
            <a:lvl4pPr marL="1571076" indent="-224439" defTabSz="938282" eaLnBrk="0" hangingPunct="0">
              <a:defRPr>
                <a:solidFill>
                  <a:schemeClr val="tx1"/>
                </a:solidFill>
                <a:latin typeface="Arial" charset="0"/>
              </a:defRPr>
            </a:lvl4pPr>
            <a:lvl5pPr marL="2019955" indent="-224439" defTabSz="938282" eaLnBrk="0" hangingPunct="0">
              <a:defRPr>
                <a:solidFill>
                  <a:schemeClr val="tx1"/>
                </a:solidFill>
                <a:latin typeface="Arial" charset="0"/>
              </a:defRPr>
            </a:lvl5pPr>
            <a:lvl6pPr marL="2468834" indent="-224439" defTabSz="938282" eaLnBrk="0" fontAlgn="base" hangingPunct="0">
              <a:spcBef>
                <a:spcPct val="0"/>
              </a:spcBef>
              <a:spcAft>
                <a:spcPct val="0"/>
              </a:spcAft>
              <a:defRPr>
                <a:solidFill>
                  <a:schemeClr val="tx1"/>
                </a:solidFill>
                <a:latin typeface="Arial" charset="0"/>
              </a:defRPr>
            </a:lvl6pPr>
            <a:lvl7pPr marL="2917713" indent="-224439" defTabSz="938282" eaLnBrk="0" fontAlgn="base" hangingPunct="0">
              <a:spcBef>
                <a:spcPct val="0"/>
              </a:spcBef>
              <a:spcAft>
                <a:spcPct val="0"/>
              </a:spcAft>
              <a:defRPr>
                <a:solidFill>
                  <a:schemeClr val="tx1"/>
                </a:solidFill>
                <a:latin typeface="Arial" charset="0"/>
              </a:defRPr>
            </a:lvl7pPr>
            <a:lvl8pPr marL="3366592" indent="-224439" defTabSz="938282" eaLnBrk="0" fontAlgn="base" hangingPunct="0">
              <a:spcBef>
                <a:spcPct val="0"/>
              </a:spcBef>
              <a:spcAft>
                <a:spcPct val="0"/>
              </a:spcAft>
              <a:defRPr>
                <a:solidFill>
                  <a:schemeClr val="tx1"/>
                </a:solidFill>
                <a:latin typeface="Arial" charset="0"/>
              </a:defRPr>
            </a:lvl8pPr>
            <a:lvl9pPr marL="3815471" indent="-224439" defTabSz="938282" eaLnBrk="0" fontAlgn="base" hangingPunct="0">
              <a:spcBef>
                <a:spcPct val="0"/>
              </a:spcBef>
              <a:spcAft>
                <a:spcPct val="0"/>
              </a:spcAft>
              <a:defRPr>
                <a:solidFill>
                  <a:schemeClr val="tx1"/>
                </a:solidFill>
                <a:latin typeface="Arial" charset="0"/>
              </a:defRPr>
            </a:lvl9pPr>
          </a:lstStyle>
          <a:p>
            <a:pPr eaLnBrk="1" hangingPunct="1"/>
            <a:fld id="{0DDD5819-BCAA-4632-A5E1-0333B89EC264}" type="slidenum">
              <a:rPr lang="en-GB" altLang="en-US" smtClean="0"/>
              <a:pPr eaLnBrk="1" hangingPunct="1"/>
              <a:t>24</a:t>
            </a:fld>
            <a:endParaRPr lang="en-GB" altLang="en-US" smtClean="0"/>
          </a:p>
        </p:txBody>
      </p:sp>
    </p:spTree>
    <p:extLst>
      <p:ext uri="{BB962C8B-B14F-4D97-AF65-F5344CB8AC3E}">
        <p14:creationId xmlns:p14="http://schemas.microsoft.com/office/powerpoint/2010/main" val="202460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Where an environmental assessment is required under Article 3(1), an environmental report shall be prepared in which the likely significant effects on the environment of implementing the plan or programme, and reasonable alternatives taking into account the objectives and the geographical scope of the plan or programme, are identified, described and evaluated. CONSULTATION then decision. Monitoring. </a:t>
            </a:r>
            <a:r>
              <a:rPr lang="en-IE" altLang="en-US" smtClean="0"/>
              <a:t>Measures to prevent, reduce and as fully as possible offset any significant adverse effects on the environment of implementing the PP</a:t>
            </a:r>
          </a:p>
          <a:p>
            <a:pPr marL="0" lvl="1">
              <a:spcBef>
                <a:spcPct val="0"/>
              </a:spcBef>
            </a:pPr>
            <a:r>
              <a:rPr lang="en-GB" altLang="en-US" smtClean="0"/>
              <a:t>Issues such as biodiversity, population, human health, fauna, flora, soil, water, air, climatic factors, material assets, cultural heritage, landscape and the interrelationship between the above factors</a:t>
            </a:r>
          </a:p>
        </p:txBody>
      </p:sp>
      <p:sp>
        <p:nvSpPr>
          <p:cNvPr id="134148" name="Slide Number Placeholder 3"/>
          <p:cNvSpPr txBox="1">
            <a:spLocks noGrp="1"/>
          </p:cNvSpPr>
          <p:nvPr/>
        </p:nvSpPr>
        <p:spPr bwMode="auto">
          <a:xfrm>
            <a:off x="3763381" y="9286487"/>
            <a:ext cx="2880343" cy="4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44" tIns="49021" rIns="98044" bIns="4902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2B2085A-DFC3-45BE-83F3-6C2B02728D5E}" type="slidenum">
              <a:rPr lang="en-IE" altLang="en-US" sz="1400">
                <a:latin typeface="Calibri" pitchFamily="34" charset="0"/>
              </a:rPr>
              <a:pPr algn="r" eaLnBrk="1" hangingPunct="1"/>
              <a:t>25</a:t>
            </a:fld>
            <a:endParaRPr lang="en-IE" altLang="en-US" sz="1400">
              <a:latin typeface="Calibri" pitchFamily="34" charset="0"/>
            </a:endParaRPr>
          </a:p>
        </p:txBody>
      </p:sp>
    </p:spTree>
    <p:extLst>
      <p:ext uri="{BB962C8B-B14F-4D97-AF65-F5344CB8AC3E}">
        <p14:creationId xmlns:p14="http://schemas.microsoft.com/office/powerpoint/2010/main" val="109666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eaLnBrk="0" hangingPunct="0">
              <a:defRPr>
                <a:solidFill>
                  <a:schemeClr val="tx1"/>
                </a:solidFill>
                <a:latin typeface="Arial" charset="0"/>
              </a:defRPr>
            </a:lvl1pPr>
            <a:lvl2pPr marL="729428" indent="-280549" defTabSz="938282" eaLnBrk="0" hangingPunct="0">
              <a:defRPr>
                <a:solidFill>
                  <a:schemeClr val="tx1"/>
                </a:solidFill>
                <a:latin typeface="Arial" charset="0"/>
              </a:defRPr>
            </a:lvl2pPr>
            <a:lvl3pPr marL="1122197" indent="-224439" defTabSz="938282" eaLnBrk="0" hangingPunct="0">
              <a:defRPr>
                <a:solidFill>
                  <a:schemeClr val="tx1"/>
                </a:solidFill>
                <a:latin typeface="Arial" charset="0"/>
              </a:defRPr>
            </a:lvl3pPr>
            <a:lvl4pPr marL="1571076" indent="-224439" defTabSz="938282" eaLnBrk="0" hangingPunct="0">
              <a:defRPr>
                <a:solidFill>
                  <a:schemeClr val="tx1"/>
                </a:solidFill>
                <a:latin typeface="Arial" charset="0"/>
              </a:defRPr>
            </a:lvl4pPr>
            <a:lvl5pPr marL="2019955" indent="-224439" defTabSz="938282" eaLnBrk="0" hangingPunct="0">
              <a:defRPr>
                <a:solidFill>
                  <a:schemeClr val="tx1"/>
                </a:solidFill>
                <a:latin typeface="Arial" charset="0"/>
              </a:defRPr>
            </a:lvl5pPr>
            <a:lvl6pPr marL="2468834" indent="-224439" defTabSz="938282" eaLnBrk="0" fontAlgn="base" hangingPunct="0">
              <a:spcBef>
                <a:spcPct val="0"/>
              </a:spcBef>
              <a:spcAft>
                <a:spcPct val="0"/>
              </a:spcAft>
              <a:defRPr>
                <a:solidFill>
                  <a:schemeClr val="tx1"/>
                </a:solidFill>
                <a:latin typeface="Arial" charset="0"/>
              </a:defRPr>
            </a:lvl6pPr>
            <a:lvl7pPr marL="2917713" indent="-224439" defTabSz="938282" eaLnBrk="0" fontAlgn="base" hangingPunct="0">
              <a:spcBef>
                <a:spcPct val="0"/>
              </a:spcBef>
              <a:spcAft>
                <a:spcPct val="0"/>
              </a:spcAft>
              <a:defRPr>
                <a:solidFill>
                  <a:schemeClr val="tx1"/>
                </a:solidFill>
                <a:latin typeface="Arial" charset="0"/>
              </a:defRPr>
            </a:lvl7pPr>
            <a:lvl8pPr marL="3366592" indent="-224439" defTabSz="938282" eaLnBrk="0" fontAlgn="base" hangingPunct="0">
              <a:spcBef>
                <a:spcPct val="0"/>
              </a:spcBef>
              <a:spcAft>
                <a:spcPct val="0"/>
              </a:spcAft>
              <a:defRPr>
                <a:solidFill>
                  <a:schemeClr val="tx1"/>
                </a:solidFill>
                <a:latin typeface="Arial" charset="0"/>
              </a:defRPr>
            </a:lvl8pPr>
            <a:lvl9pPr marL="3815471" indent="-224439" defTabSz="938282" eaLnBrk="0" fontAlgn="base" hangingPunct="0">
              <a:spcBef>
                <a:spcPct val="0"/>
              </a:spcBef>
              <a:spcAft>
                <a:spcPct val="0"/>
              </a:spcAft>
              <a:defRPr>
                <a:solidFill>
                  <a:schemeClr val="tx1"/>
                </a:solidFill>
                <a:latin typeface="Arial" charset="0"/>
              </a:defRPr>
            </a:lvl9pPr>
          </a:lstStyle>
          <a:p>
            <a:pPr eaLnBrk="1" hangingPunct="1"/>
            <a:fld id="{68DCF2FB-ED69-45D9-9DBF-25DDFA262C53}" type="slidenum">
              <a:rPr lang="en-GB" altLang="en-US" smtClean="0"/>
              <a:pPr eaLnBrk="1" hangingPunct="1"/>
              <a:t>26</a:t>
            </a:fld>
            <a:endParaRPr lang="en-GB" altLang="en-US" smtClean="0"/>
          </a:p>
        </p:txBody>
      </p:sp>
    </p:spTree>
    <p:extLst>
      <p:ext uri="{BB962C8B-B14F-4D97-AF65-F5344CB8AC3E}">
        <p14:creationId xmlns:p14="http://schemas.microsoft.com/office/powerpoint/2010/main" val="3406280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IE" altLang="en-US" dirty="0" smtClean="0"/>
              <a:t>500 species</a:t>
            </a:r>
            <a:r>
              <a:rPr lang="en-IE" altLang="en-US" baseline="0" dirty="0" smtClean="0"/>
              <a:t> in the EU</a:t>
            </a:r>
          </a:p>
          <a:p>
            <a:pPr eaLnBrk="1" hangingPunct="1"/>
            <a:r>
              <a:rPr lang="en-IE" altLang="en-US" dirty="0" smtClean="0"/>
              <a:t>Detailed provisions on hunting, capturing and trading of birds. </a:t>
            </a:r>
          </a:p>
          <a:p>
            <a:pPr eaLnBrk="1" hangingPunct="1"/>
            <a:r>
              <a:rPr lang="en-IE" altLang="en-US" dirty="0" smtClean="0"/>
              <a:t>Annex 1 lists species that are particularly threatened and for which SPAs are to be created.</a:t>
            </a:r>
            <a:endParaRPr lang="en-US" altLang="en-US" dirty="0" smtClean="0"/>
          </a:p>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27</a:t>
            </a:fld>
            <a:endParaRPr lang="en-GB"/>
          </a:p>
        </p:txBody>
      </p:sp>
    </p:spTree>
    <p:extLst>
      <p:ext uri="{BB962C8B-B14F-4D97-AF65-F5344CB8AC3E}">
        <p14:creationId xmlns:p14="http://schemas.microsoft.com/office/powerpoint/2010/main" val="3486584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58"/>
            <a:r>
              <a:rPr lang="en-IE" dirty="0" smtClean="0"/>
              <a:t>Hunting forbidden during their return migration to nesting areas, reproduction and the raising of their chicks.</a:t>
            </a:r>
          </a:p>
          <a:p>
            <a:pPr defTabSz="897758"/>
            <a:r>
              <a:rPr lang="en-IE" dirty="0" smtClean="0"/>
              <a:t>Annex 3 - such as their deliberate killing, capture or trade, or the destruction of their nests</a:t>
            </a:r>
          </a:p>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28</a:t>
            </a:fld>
            <a:endParaRPr lang="en-GB"/>
          </a:p>
        </p:txBody>
      </p:sp>
    </p:spTree>
    <p:extLst>
      <p:ext uri="{BB962C8B-B14F-4D97-AF65-F5344CB8AC3E}">
        <p14:creationId xmlns:p14="http://schemas.microsoft.com/office/powerpoint/2010/main" val="173755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Irish habitats include raised bogs, blanket bogs, </a:t>
            </a:r>
            <a:r>
              <a:rPr lang="en-US" altLang="en-US" dirty="0" err="1" smtClean="0"/>
              <a:t>turloughs</a:t>
            </a:r>
            <a:r>
              <a:rPr lang="en-US" altLang="en-US" dirty="0" smtClean="0"/>
              <a:t>, sand dunes, machair (flat sandy plains on the north and west coasts), heaths, lakes, rivers, woodlands, estuaries and sea inlets. There is also a list (Annex II) of species which must be afforded protection and for Ireland this includes the Bottle-Nosed Dolphin, Otter, Freshwater Pearl Mussel and Killarney Fern. </a:t>
            </a:r>
          </a:p>
          <a:p>
            <a:pPr defTabSz="897758"/>
            <a:r>
              <a:rPr lang="en-IE" altLang="en-US" dirty="0" smtClean="0"/>
              <a:t>Generally economic development prevails over conservation interests</a:t>
            </a:r>
            <a:endParaRPr lang="en-US" altLang="en-US" dirty="0" smtClean="0"/>
          </a:p>
        </p:txBody>
      </p:sp>
      <p:sp>
        <p:nvSpPr>
          <p:cNvPr id="4" name="Slide Number Placeholder 3"/>
          <p:cNvSpPr>
            <a:spLocks noGrp="1"/>
          </p:cNvSpPr>
          <p:nvPr>
            <p:ph type="sldNum" sz="quarter" idx="10"/>
          </p:nvPr>
        </p:nvSpPr>
        <p:spPr/>
        <p:txBody>
          <a:bodyPr/>
          <a:lstStyle/>
          <a:p>
            <a:fld id="{BE73B7F9-29FA-4972-8CE6-429F302EDA23}" type="slidenum">
              <a:rPr lang="en-GB" smtClean="0"/>
              <a:t>29</a:t>
            </a:fld>
            <a:endParaRPr lang="en-GB"/>
          </a:p>
        </p:txBody>
      </p:sp>
    </p:spTree>
    <p:extLst>
      <p:ext uri="{BB962C8B-B14F-4D97-AF65-F5344CB8AC3E}">
        <p14:creationId xmlns:p14="http://schemas.microsoft.com/office/powerpoint/2010/main" val="116726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30</a:t>
            </a:fld>
            <a:endParaRPr lang="en-GB"/>
          </a:p>
        </p:txBody>
      </p:sp>
    </p:spTree>
    <p:extLst>
      <p:ext uri="{BB962C8B-B14F-4D97-AF65-F5344CB8AC3E}">
        <p14:creationId xmlns:p14="http://schemas.microsoft.com/office/powerpoint/2010/main" val="26439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over 18 % of the EU’s land area and almost 6 % of its marine territory</a:t>
            </a:r>
          </a:p>
          <a:p>
            <a:pPr defTabSz="897758"/>
            <a:r>
              <a:rPr lang="en-IE" altLang="en-US" dirty="0">
                <a:latin typeface="Calibri" pitchFamily="34" charset="0"/>
              </a:rPr>
              <a:t>Designation </a:t>
            </a:r>
            <a:r>
              <a:rPr lang="en-IE" altLang="en-US" b="1" dirty="0">
                <a:solidFill>
                  <a:srgbClr val="586EA4"/>
                </a:solidFill>
                <a:latin typeface="Calibri" pitchFamily="34" charset="0"/>
              </a:rPr>
              <a:t>does not exclude </a:t>
            </a:r>
            <a:r>
              <a:rPr lang="en-IE" altLang="en-US" dirty="0">
                <a:latin typeface="Calibri" pitchFamily="34" charset="0"/>
              </a:rPr>
              <a:t>all human activities</a:t>
            </a:r>
          </a:p>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31</a:t>
            </a:fld>
            <a:endParaRPr lang="en-GB"/>
          </a:p>
        </p:txBody>
      </p:sp>
    </p:spTree>
    <p:extLst>
      <p:ext uri="{BB962C8B-B14F-4D97-AF65-F5344CB8AC3E}">
        <p14:creationId xmlns:p14="http://schemas.microsoft.com/office/powerpoint/2010/main" val="264007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p:txBody>
          <a:bodyPr wrap="square" numCol="1" anchor="t" anchorCtr="0" compatLnSpc="1">
            <a:prstTxWarp prst="textNoShape">
              <a:avLst/>
            </a:prstTxWarp>
          </a:bodyPr>
          <a:lstStyle/>
          <a:p>
            <a:pPr>
              <a:defRPr/>
            </a:pPr>
            <a:r>
              <a:rPr lang="en-IE" dirty="0" smtClean="0"/>
              <a:t>Developments must not cause any significant damage or disturbance to species of Community interest (i.e. those covered by the Directives) or their key habitats in the broader countryside.</a:t>
            </a:r>
          </a:p>
          <a:p>
            <a:pPr>
              <a:defRPr/>
            </a:pPr>
            <a:r>
              <a:rPr lang="en-IE" dirty="0" err="1" smtClean="0"/>
              <a:t>Habs</a:t>
            </a:r>
            <a:r>
              <a:rPr lang="en-IE" dirty="0" smtClean="0"/>
              <a:t> Dir requires that a plan or project having a likely significant negative effect on a Natura 2000 site undergoes an ‘Appropriate Assessment’ to study these effects in detail and to see how they relate to the site’s conservation objectives.</a:t>
            </a:r>
          </a:p>
          <a:p>
            <a:pPr>
              <a:defRPr/>
            </a:pPr>
            <a:r>
              <a:rPr lang="en-IE" dirty="0" smtClean="0"/>
              <a:t>Depending on the findings of the Appropriate Assessment, the competent authority agrees to the plan or project as it stands if it has ascertained that it will not adversely affect the integrity of the site concerned.</a:t>
            </a:r>
            <a:endParaRPr lang="en-US" dirty="0" smtClean="0"/>
          </a:p>
        </p:txBody>
      </p:sp>
    </p:spTree>
    <p:extLst>
      <p:ext uri="{BB962C8B-B14F-4D97-AF65-F5344CB8AC3E}">
        <p14:creationId xmlns:p14="http://schemas.microsoft.com/office/powerpoint/2010/main" val="418494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smtClean="0"/>
              <a:t>Any project = public and private</a:t>
            </a:r>
          </a:p>
          <a:p>
            <a:pPr eaLnBrk="1" hangingPunct="1">
              <a:spcBef>
                <a:spcPct val="0"/>
              </a:spcBef>
            </a:pPr>
            <a:r>
              <a:rPr lang="en-IE" altLang="en-US" smtClean="0"/>
              <a:t>Needs to cover nature, size and location of development. Also needs to cover potential impact of plans and projects in all sectors not just offshore wind (including, for example, coastal inshore wind farms, aggregate extraction, dredging and disposal of dredged material, shipping, oil and gas exploration and production). EC guidance defines cumulative impacts as “impacts that result from incremental changes caused by other past, present or reasonably foreseeable actions together with the project”. (Hyder 1999)</a:t>
            </a:r>
          </a:p>
        </p:txBody>
      </p:sp>
      <p:sp>
        <p:nvSpPr>
          <p:cNvPr id="147460" name="Slide Number Placeholder 3"/>
          <p:cNvSpPr txBox="1">
            <a:spLocks noGrp="1"/>
          </p:cNvSpPr>
          <p:nvPr/>
        </p:nvSpPr>
        <p:spPr bwMode="auto">
          <a:xfrm>
            <a:off x="3763381" y="9286487"/>
            <a:ext cx="2880343" cy="4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44" tIns="49021" rIns="98044" bIns="4902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6EA7AD2-0C05-4D5D-864F-416B6A1625D5}" type="slidenum">
              <a:rPr lang="en-IE" altLang="en-US" sz="1400">
                <a:latin typeface="Calibri" pitchFamily="34" charset="0"/>
              </a:rPr>
              <a:pPr algn="r" eaLnBrk="1" hangingPunct="1"/>
              <a:t>34</a:t>
            </a:fld>
            <a:endParaRPr lang="en-IE" altLang="en-US" sz="1400">
              <a:latin typeface="Calibri" pitchFamily="34" charset="0"/>
            </a:endParaRPr>
          </a:p>
        </p:txBody>
      </p:sp>
    </p:spTree>
    <p:extLst>
      <p:ext uri="{BB962C8B-B14F-4D97-AF65-F5344CB8AC3E}">
        <p14:creationId xmlns:p14="http://schemas.microsoft.com/office/powerpoint/2010/main" val="139908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Exclusive: customs, competition, monetary</a:t>
            </a:r>
            <a:r>
              <a:rPr lang="en-IE" baseline="0" dirty="0" smtClean="0"/>
              <a:t> policy, </a:t>
            </a:r>
            <a:r>
              <a:rPr lang="en-IE" sz="1200" b="0" i="0" kern="1200" dirty="0" smtClean="0">
                <a:solidFill>
                  <a:schemeClr val="tx1"/>
                </a:solidFill>
                <a:effectLst/>
                <a:latin typeface="+mn-lt"/>
                <a:ea typeface="+mn-ea"/>
                <a:cs typeface="+mn-cs"/>
              </a:rPr>
              <a:t>concluding international agreements when their conclusion is required by a legislative act of the EU</a:t>
            </a:r>
            <a:r>
              <a:rPr lang="en-IE" sz="1200" b="0" i="0" kern="1200" baseline="0" dirty="0" smtClean="0">
                <a:solidFill>
                  <a:schemeClr val="tx1"/>
                </a:solidFill>
                <a:effectLst/>
                <a:latin typeface="+mn-lt"/>
                <a:ea typeface="+mn-ea"/>
                <a:cs typeface="+mn-cs"/>
              </a:rPr>
              <a:t> w</a:t>
            </a:r>
            <a:r>
              <a:rPr lang="en-IE" sz="1200" b="0" i="0" kern="1200" dirty="0" smtClean="0">
                <a:solidFill>
                  <a:schemeClr val="tx1"/>
                </a:solidFill>
                <a:effectLst/>
                <a:latin typeface="+mn-lt"/>
                <a:ea typeface="+mn-ea"/>
                <a:cs typeface="+mn-cs"/>
              </a:rPr>
              <a:t>hen their conclusion is necessary to enable the EU to exercise its internal competence in so far as their conclusion may affect common rules or alter their scope.</a:t>
            </a:r>
          </a:p>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5</a:t>
            </a:fld>
            <a:endParaRPr lang="en-GB"/>
          </a:p>
        </p:txBody>
      </p:sp>
    </p:spTree>
    <p:extLst>
      <p:ext uri="{BB962C8B-B14F-4D97-AF65-F5344CB8AC3E}">
        <p14:creationId xmlns:p14="http://schemas.microsoft.com/office/powerpoint/2010/main" val="1704820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eaLnBrk="0" hangingPunct="0">
              <a:defRPr>
                <a:solidFill>
                  <a:schemeClr val="tx1"/>
                </a:solidFill>
                <a:latin typeface="Arial" charset="0"/>
              </a:defRPr>
            </a:lvl1pPr>
            <a:lvl2pPr marL="729428" indent="-280549" defTabSz="938282" eaLnBrk="0" hangingPunct="0">
              <a:defRPr>
                <a:solidFill>
                  <a:schemeClr val="tx1"/>
                </a:solidFill>
                <a:latin typeface="Arial" charset="0"/>
              </a:defRPr>
            </a:lvl2pPr>
            <a:lvl3pPr marL="1122197" indent="-224439" defTabSz="938282" eaLnBrk="0" hangingPunct="0">
              <a:defRPr>
                <a:solidFill>
                  <a:schemeClr val="tx1"/>
                </a:solidFill>
                <a:latin typeface="Arial" charset="0"/>
              </a:defRPr>
            </a:lvl3pPr>
            <a:lvl4pPr marL="1571076" indent="-224439" defTabSz="938282" eaLnBrk="0" hangingPunct="0">
              <a:defRPr>
                <a:solidFill>
                  <a:schemeClr val="tx1"/>
                </a:solidFill>
                <a:latin typeface="Arial" charset="0"/>
              </a:defRPr>
            </a:lvl4pPr>
            <a:lvl5pPr marL="2019955" indent="-224439" defTabSz="938282" eaLnBrk="0" hangingPunct="0">
              <a:defRPr>
                <a:solidFill>
                  <a:schemeClr val="tx1"/>
                </a:solidFill>
                <a:latin typeface="Arial" charset="0"/>
              </a:defRPr>
            </a:lvl5pPr>
            <a:lvl6pPr marL="2468834" indent="-224439" defTabSz="938282" eaLnBrk="0" fontAlgn="base" hangingPunct="0">
              <a:spcBef>
                <a:spcPct val="0"/>
              </a:spcBef>
              <a:spcAft>
                <a:spcPct val="0"/>
              </a:spcAft>
              <a:defRPr>
                <a:solidFill>
                  <a:schemeClr val="tx1"/>
                </a:solidFill>
                <a:latin typeface="Arial" charset="0"/>
              </a:defRPr>
            </a:lvl6pPr>
            <a:lvl7pPr marL="2917713" indent="-224439" defTabSz="938282" eaLnBrk="0" fontAlgn="base" hangingPunct="0">
              <a:spcBef>
                <a:spcPct val="0"/>
              </a:spcBef>
              <a:spcAft>
                <a:spcPct val="0"/>
              </a:spcAft>
              <a:defRPr>
                <a:solidFill>
                  <a:schemeClr val="tx1"/>
                </a:solidFill>
                <a:latin typeface="Arial" charset="0"/>
              </a:defRPr>
            </a:lvl7pPr>
            <a:lvl8pPr marL="3366592" indent="-224439" defTabSz="938282" eaLnBrk="0" fontAlgn="base" hangingPunct="0">
              <a:spcBef>
                <a:spcPct val="0"/>
              </a:spcBef>
              <a:spcAft>
                <a:spcPct val="0"/>
              </a:spcAft>
              <a:defRPr>
                <a:solidFill>
                  <a:schemeClr val="tx1"/>
                </a:solidFill>
                <a:latin typeface="Arial" charset="0"/>
              </a:defRPr>
            </a:lvl8pPr>
            <a:lvl9pPr marL="3815471" indent="-224439" defTabSz="938282" eaLnBrk="0" fontAlgn="base" hangingPunct="0">
              <a:spcBef>
                <a:spcPct val="0"/>
              </a:spcBef>
              <a:spcAft>
                <a:spcPct val="0"/>
              </a:spcAft>
              <a:defRPr>
                <a:solidFill>
                  <a:schemeClr val="tx1"/>
                </a:solidFill>
                <a:latin typeface="Arial" charset="0"/>
              </a:defRPr>
            </a:lvl9pPr>
          </a:lstStyle>
          <a:p>
            <a:pPr eaLnBrk="1" hangingPunct="1"/>
            <a:fld id="{8B2DD9EE-0387-4883-97E2-EC9D1E246689}" type="slidenum">
              <a:rPr lang="en-GB" altLang="en-US" smtClean="0"/>
              <a:pPr eaLnBrk="1" hangingPunct="1"/>
              <a:t>35</a:t>
            </a:fld>
            <a:endParaRPr lang="en-GB" altLang="en-US" smtClean="0"/>
          </a:p>
        </p:txBody>
      </p:sp>
    </p:spTree>
    <p:extLst>
      <p:ext uri="{BB962C8B-B14F-4D97-AF65-F5344CB8AC3E}">
        <p14:creationId xmlns:p14="http://schemas.microsoft.com/office/powerpoint/2010/main" val="3266132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5278" indent="-275278">
              <a:buClr>
                <a:schemeClr val="tx1"/>
              </a:buClr>
              <a:buSzPct val="80000"/>
            </a:pPr>
            <a:endParaRPr lang="en-IE" sz="2500" dirty="0">
              <a:solidFill>
                <a:srgbClr val="000066"/>
              </a:solidFill>
            </a:endParaRPr>
          </a:p>
        </p:txBody>
      </p:sp>
      <p:sp>
        <p:nvSpPr>
          <p:cNvPr id="4" name="Slide Number Placeholder 3"/>
          <p:cNvSpPr>
            <a:spLocks noGrp="1"/>
          </p:cNvSpPr>
          <p:nvPr>
            <p:ph type="sldNum" sz="quarter" idx="10"/>
          </p:nvPr>
        </p:nvSpPr>
        <p:spPr/>
        <p:txBody>
          <a:bodyPr/>
          <a:lstStyle/>
          <a:p>
            <a:fld id="{0D013FD7-E6FF-45BC-A7F0-6C76C547361D}" type="slidenum">
              <a:rPr lang="en-IE" smtClean="0"/>
              <a:pPr/>
              <a:t>37</a:t>
            </a:fld>
            <a:endParaRPr lang="en-IE" dirty="0"/>
          </a:p>
        </p:txBody>
      </p:sp>
    </p:spTree>
    <p:extLst>
      <p:ext uri="{BB962C8B-B14F-4D97-AF65-F5344CB8AC3E}">
        <p14:creationId xmlns:p14="http://schemas.microsoft.com/office/powerpoint/2010/main" val="1269675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lt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82" eaLnBrk="0" hangingPunct="0">
              <a:defRPr>
                <a:solidFill>
                  <a:schemeClr val="tx1"/>
                </a:solidFill>
                <a:latin typeface="Arial" charset="0"/>
              </a:defRPr>
            </a:lvl1pPr>
            <a:lvl2pPr marL="729428" indent="-280549" defTabSz="938282" eaLnBrk="0" hangingPunct="0">
              <a:defRPr>
                <a:solidFill>
                  <a:schemeClr val="tx1"/>
                </a:solidFill>
                <a:latin typeface="Arial" charset="0"/>
              </a:defRPr>
            </a:lvl2pPr>
            <a:lvl3pPr marL="1122197" indent="-224439" defTabSz="938282" eaLnBrk="0" hangingPunct="0">
              <a:defRPr>
                <a:solidFill>
                  <a:schemeClr val="tx1"/>
                </a:solidFill>
                <a:latin typeface="Arial" charset="0"/>
              </a:defRPr>
            </a:lvl3pPr>
            <a:lvl4pPr marL="1571076" indent="-224439" defTabSz="938282" eaLnBrk="0" hangingPunct="0">
              <a:defRPr>
                <a:solidFill>
                  <a:schemeClr val="tx1"/>
                </a:solidFill>
                <a:latin typeface="Arial" charset="0"/>
              </a:defRPr>
            </a:lvl4pPr>
            <a:lvl5pPr marL="2019955" indent="-224439" defTabSz="938282" eaLnBrk="0" hangingPunct="0">
              <a:defRPr>
                <a:solidFill>
                  <a:schemeClr val="tx1"/>
                </a:solidFill>
                <a:latin typeface="Arial" charset="0"/>
              </a:defRPr>
            </a:lvl5pPr>
            <a:lvl6pPr marL="2468834" indent="-224439" defTabSz="938282" eaLnBrk="0" fontAlgn="base" hangingPunct="0">
              <a:spcBef>
                <a:spcPct val="0"/>
              </a:spcBef>
              <a:spcAft>
                <a:spcPct val="0"/>
              </a:spcAft>
              <a:defRPr>
                <a:solidFill>
                  <a:schemeClr val="tx1"/>
                </a:solidFill>
                <a:latin typeface="Arial" charset="0"/>
              </a:defRPr>
            </a:lvl6pPr>
            <a:lvl7pPr marL="2917713" indent="-224439" defTabSz="938282" eaLnBrk="0" fontAlgn="base" hangingPunct="0">
              <a:spcBef>
                <a:spcPct val="0"/>
              </a:spcBef>
              <a:spcAft>
                <a:spcPct val="0"/>
              </a:spcAft>
              <a:defRPr>
                <a:solidFill>
                  <a:schemeClr val="tx1"/>
                </a:solidFill>
                <a:latin typeface="Arial" charset="0"/>
              </a:defRPr>
            </a:lvl7pPr>
            <a:lvl8pPr marL="3366592" indent="-224439" defTabSz="938282" eaLnBrk="0" fontAlgn="base" hangingPunct="0">
              <a:spcBef>
                <a:spcPct val="0"/>
              </a:spcBef>
              <a:spcAft>
                <a:spcPct val="0"/>
              </a:spcAft>
              <a:defRPr>
                <a:solidFill>
                  <a:schemeClr val="tx1"/>
                </a:solidFill>
                <a:latin typeface="Arial" charset="0"/>
              </a:defRPr>
            </a:lvl8pPr>
            <a:lvl9pPr marL="3815471" indent="-224439" defTabSz="938282" eaLnBrk="0" fontAlgn="base" hangingPunct="0">
              <a:spcBef>
                <a:spcPct val="0"/>
              </a:spcBef>
              <a:spcAft>
                <a:spcPct val="0"/>
              </a:spcAft>
              <a:defRPr>
                <a:solidFill>
                  <a:schemeClr val="tx1"/>
                </a:solidFill>
                <a:latin typeface="Arial" charset="0"/>
              </a:defRPr>
            </a:lvl9pPr>
          </a:lstStyle>
          <a:p>
            <a:pPr eaLnBrk="1" hangingPunct="1"/>
            <a:fld id="{BC4C30EF-1871-436C-AD4C-A3DF20DE5E54}" type="slidenum">
              <a:rPr lang="en-GB" altLang="en-US" smtClean="0"/>
              <a:pPr eaLnBrk="1" hangingPunct="1"/>
              <a:t>38</a:t>
            </a:fld>
            <a:endParaRPr lang="en-GB" altLang="en-US" smtClean="0"/>
          </a:p>
        </p:txBody>
      </p:sp>
    </p:spTree>
    <p:extLst>
      <p:ext uri="{BB962C8B-B14F-4D97-AF65-F5344CB8AC3E}">
        <p14:creationId xmlns:p14="http://schemas.microsoft.com/office/powerpoint/2010/main" val="1455663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0985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5278" indent="-275278">
              <a:buClr>
                <a:schemeClr val="tx1"/>
              </a:buClr>
              <a:buSzPct val="80000"/>
            </a:pPr>
            <a:endParaRPr lang="en-IE" sz="2500" dirty="0">
              <a:solidFill>
                <a:srgbClr val="000066"/>
              </a:solidFill>
            </a:endParaRPr>
          </a:p>
        </p:txBody>
      </p:sp>
      <p:sp>
        <p:nvSpPr>
          <p:cNvPr id="4" name="Slide Number Placeholder 3"/>
          <p:cNvSpPr>
            <a:spLocks noGrp="1"/>
          </p:cNvSpPr>
          <p:nvPr>
            <p:ph type="sldNum" sz="quarter" idx="10"/>
          </p:nvPr>
        </p:nvSpPr>
        <p:spPr/>
        <p:txBody>
          <a:bodyPr/>
          <a:lstStyle/>
          <a:p>
            <a:fld id="{0D013FD7-E6FF-45BC-A7F0-6C76C547361D}" type="slidenum">
              <a:rPr lang="en-IE" smtClean="0"/>
              <a:pPr/>
              <a:t>40</a:t>
            </a:fld>
            <a:endParaRPr lang="en-IE" dirty="0"/>
          </a:p>
        </p:txBody>
      </p:sp>
    </p:spTree>
    <p:extLst>
      <p:ext uri="{BB962C8B-B14F-4D97-AF65-F5344CB8AC3E}">
        <p14:creationId xmlns:p14="http://schemas.microsoft.com/office/powerpoint/2010/main" val="5174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606" eaLnBrk="0" hangingPunct="0">
              <a:defRPr>
                <a:solidFill>
                  <a:schemeClr val="tx1"/>
                </a:solidFill>
                <a:latin typeface="Arial" panose="020B0604020202020204" pitchFamily="34" charset="0"/>
              </a:defRPr>
            </a:lvl1pPr>
            <a:lvl2pPr marL="729428" indent="-280549" defTabSz="933606" eaLnBrk="0" hangingPunct="0">
              <a:defRPr>
                <a:solidFill>
                  <a:schemeClr val="tx1"/>
                </a:solidFill>
                <a:latin typeface="Arial" panose="020B0604020202020204" pitchFamily="34" charset="0"/>
              </a:defRPr>
            </a:lvl2pPr>
            <a:lvl3pPr marL="1122197" indent="-224439" defTabSz="933606" eaLnBrk="0" hangingPunct="0">
              <a:defRPr>
                <a:solidFill>
                  <a:schemeClr val="tx1"/>
                </a:solidFill>
                <a:latin typeface="Arial" panose="020B0604020202020204" pitchFamily="34" charset="0"/>
              </a:defRPr>
            </a:lvl3pPr>
            <a:lvl4pPr marL="1571076" indent="-224439" defTabSz="933606" eaLnBrk="0" hangingPunct="0">
              <a:defRPr>
                <a:solidFill>
                  <a:schemeClr val="tx1"/>
                </a:solidFill>
                <a:latin typeface="Arial" panose="020B0604020202020204" pitchFamily="34" charset="0"/>
              </a:defRPr>
            </a:lvl4pPr>
            <a:lvl5pPr marL="2019955" indent="-224439" defTabSz="933606" eaLnBrk="0" hangingPunct="0">
              <a:defRPr>
                <a:solidFill>
                  <a:schemeClr val="tx1"/>
                </a:solidFill>
                <a:latin typeface="Arial" panose="020B0604020202020204" pitchFamily="34" charset="0"/>
              </a:defRPr>
            </a:lvl5pPr>
            <a:lvl6pPr marL="2468834" indent="-224439" defTabSz="933606" eaLnBrk="0" fontAlgn="base" hangingPunct="0">
              <a:spcBef>
                <a:spcPct val="0"/>
              </a:spcBef>
              <a:spcAft>
                <a:spcPct val="0"/>
              </a:spcAft>
              <a:defRPr>
                <a:solidFill>
                  <a:schemeClr val="tx1"/>
                </a:solidFill>
                <a:latin typeface="Arial" panose="020B0604020202020204" pitchFamily="34" charset="0"/>
              </a:defRPr>
            </a:lvl6pPr>
            <a:lvl7pPr marL="2917713" indent="-224439" defTabSz="933606" eaLnBrk="0" fontAlgn="base" hangingPunct="0">
              <a:spcBef>
                <a:spcPct val="0"/>
              </a:spcBef>
              <a:spcAft>
                <a:spcPct val="0"/>
              </a:spcAft>
              <a:defRPr>
                <a:solidFill>
                  <a:schemeClr val="tx1"/>
                </a:solidFill>
                <a:latin typeface="Arial" panose="020B0604020202020204" pitchFamily="34" charset="0"/>
              </a:defRPr>
            </a:lvl7pPr>
            <a:lvl8pPr marL="3366592" indent="-224439" defTabSz="933606" eaLnBrk="0" fontAlgn="base" hangingPunct="0">
              <a:spcBef>
                <a:spcPct val="0"/>
              </a:spcBef>
              <a:spcAft>
                <a:spcPct val="0"/>
              </a:spcAft>
              <a:defRPr>
                <a:solidFill>
                  <a:schemeClr val="tx1"/>
                </a:solidFill>
                <a:latin typeface="Arial" panose="020B0604020202020204" pitchFamily="34" charset="0"/>
              </a:defRPr>
            </a:lvl8pPr>
            <a:lvl9pPr marL="3815471" indent="-224439" defTabSz="933606"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12225D-6037-4661-90D1-75563135E00B}" type="slidenum">
              <a:rPr lang="en-GB" altLang="en-US">
                <a:latin typeface="Times New Roman" panose="02020603050405020304" pitchFamily="18" charset="0"/>
              </a:rPr>
              <a:pPr eaLnBrk="1" hangingPunct="1"/>
              <a:t>6</a:t>
            </a:fld>
            <a:endParaRPr lang="en-GB"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1504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2007</a:t>
            </a:r>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7</a:t>
            </a:fld>
            <a:endParaRPr lang="en-GB"/>
          </a:p>
        </p:txBody>
      </p:sp>
    </p:spTree>
    <p:extLst>
      <p:ext uri="{BB962C8B-B14F-4D97-AF65-F5344CB8AC3E}">
        <p14:creationId xmlns:p14="http://schemas.microsoft.com/office/powerpoint/2010/main" val="175761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IE" dirty="0"/>
              <a:t>first EU legislative instrument related to the protection of marine biodiversity, as it contains the explicit regulatory objective that "biodiversity is maintained by 2020", as the cornerstone for achieving GES.</a:t>
            </a:r>
          </a:p>
          <a:p>
            <a:r>
              <a:rPr lang="en-IE" b="1" dirty="0"/>
              <a:t>“The environmental status of marine waters where these provide ecologically diverse and dynamic oceans and seas which are clean, healthy and productive” Article 3</a:t>
            </a:r>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8</a:t>
            </a:fld>
            <a:endParaRPr lang="en-GB"/>
          </a:p>
        </p:txBody>
      </p:sp>
    </p:spTree>
    <p:extLst>
      <p:ext uri="{BB962C8B-B14F-4D97-AF65-F5344CB8AC3E}">
        <p14:creationId xmlns:p14="http://schemas.microsoft.com/office/powerpoint/2010/main" val="248485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IE" dirty="0"/>
              <a:t>Adaptive management – every six years</a:t>
            </a:r>
          </a:p>
        </p:txBody>
      </p:sp>
      <p:sp>
        <p:nvSpPr>
          <p:cNvPr id="4" name="Slide Number Placeholder 3"/>
          <p:cNvSpPr>
            <a:spLocks noGrp="1"/>
          </p:cNvSpPr>
          <p:nvPr>
            <p:ph type="sldNum" sz="quarter" idx="10"/>
          </p:nvPr>
        </p:nvSpPr>
        <p:spPr/>
        <p:txBody>
          <a:bodyPr/>
          <a:lstStyle/>
          <a:p>
            <a:fld id="{BE73B7F9-29FA-4972-8CE6-429F302EDA23}" type="slidenum">
              <a:rPr lang="en-GB" smtClean="0"/>
              <a:t>9</a:t>
            </a:fld>
            <a:endParaRPr lang="en-GB"/>
          </a:p>
        </p:txBody>
      </p:sp>
    </p:spTree>
    <p:extLst>
      <p:ext uri="{BB962C8B-B14F-4D97-AF65-F5344CB8AC3E}">
        <p14:creationId xmlns:p14="http://schemas.microsoft.com/office/powerpoint/2010/main" val="307769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E73B7F9-29FA-4972-8CE6-429F302EDA23}" type="slidenum">
              <a:rPr lang="en-GB" smtClean="0"/>
              <a:t>10</a:t>
            </a:fld>
            <a:endParaRPr lang="en-GB"/>
          </a:p>
        </p:txBody>
      </p:sp>
    </p:spTree>
    <p:extLst>
      <p:ext uri="{BB962C8B-B14F-4D97-AF65-F5344CB8AC3E}">
        <p14:creationId xmlns:p14="http://schemas.microsoft.com/office/powerpoint/2010/main" val="121686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IE" dirty="0"/>
              <a:t>As these descriptors cover broad topics, the European Commission produced in 2010 a set of detailed criteria and indicators to help Member States determine what each descriptor means in practice and measure progress.</a:t>
            </a:r>
          </a:p>
        </p:txBody>
      </p:sp>
      <p:sp>
        <p:nvSpPr>
          <p:cNvPr id="4" name="Slide Number Placeholder 3"/>
          <p:cNvSpPr>
            <a:spLocks noGrp="1"/>
          </p:cNvSpPr>
          <p:nvPr>
            <p:ph type="sldNum" sz="quarter" idx="10"/>
          </p:nvPr>
        </p:nvSpPr>
        <p:spPr/>
        <p:txBody>
          <a:bodyPr/>
          <a:lstStyle/>
          <a:p>
            <a:fld id="{BE73B7F9-29FA-4972-8CE6-429F302EDA23}" type="slidenum">
              <a:rPr lang="en-GB" smtClean="0"/>
              <a:t>11</a:t>
            </a:fld>
            <a:endParaRPr lang="en-GB"/>
          </a:p>
        </p:txBody>
      </p:sp>
    </p:spTree>
    <p:extLst>
      <p:ext uri="{BB962C8B-B14F-4D97-AF65-F5344CB8AC3E}">
        <p14:creationId xmlns:p14="http://schemas.microsoft.com/office/powerpoint/2010/main" val="1575210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74" y="107026"/>
            <a:ext cx="1480817" cy="657677"/>
          </a:xfrm>
          <a:prstGeom prst="rect">
            <a:avLst/>
          </a:prstGeom>
        </p:spPr>
      </p:pic>
    </p:spTree>
    <p:extLst>
      <p:ext uri="{BB962C8B-B14F-4D97-AF65-F5344CB8AC3E}">
        <p14:creationId xmlns:p14="http://schemas.microsoft.com/office/powerpoint/2010/main" val="120593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39675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04209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707549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44994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72751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968909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237202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28DE262F-7C4D-48A5-98B6-0C3E50EC62CD}" type="slidenum">
              <a:rPr lang="en-GB" altLang="en-US"/>
              <a:pPr/>
              <a:t>‹#›</a:t>
            </a:fld>
            <a:endParaRPr lang="en-GB" altLang="en-US"/>
          </a:p>
        </p:txBody>
      </p:sp>
    </p:spTree>
    <p:extLst>
      <p:ext uri="{BB962C8B-B14F-4D97-AF65-F5344CB8AC3E}">
        <p14:creationId xmlns:p14="http://schemas.microsoft.com/office/powerpoint/2010/main" val="302136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93B5A5-F446-4BAA-A867-75004FD75401}"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0765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3B5A5-F446-4BAA-A867-75004FD75401}" type="datetimeFigureOut">
              <a:rPr lang="en-GB" smtClean="0"/>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43506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93B5A5-F446-4BAA-A867-75004FD75401}"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8356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93B5A5-F446-4BAA-A867-75004FD75401}" type="datetimeFigureOut">
              <a:rPr lang="en-GB" smtClean="0"/>
              <a:t>24/05/2018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1639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93B5A5-F446-4BAA-A867-75004FD75401}" type="datetimeFigureOut">
              <a:rPr lang="en-GB" smtClean="0"/>
              <a:t>24/05/2018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179540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3B5A5-F446-4BAA-A867-75004FD75401}" type="datetimeFigureOut">
              <a:rPr lang="en-GB" smtClean="0"/>
              <a:t>24/05/2018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5447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3B5A5-F446-4BAA-A867-75004FD75401}"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25335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3B5A5-F446-4BAA-A867-75004FD75401}" type="datetimeFigureOut">
              <a:rPr lang="en-GB" smtClean="0"/>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1494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3B5A5-F446-4BAA-A867-75004FD75401}" type="datetimeFigureOut">
              <a:rPr lang="en-GB" smtClean="0"/>
              <a:t>24/05/2018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264E-8019-4BF3-8E58-3E8D0A17CFAB}" type="slidenum">
              <a:rPr lang="en-GB" smtClean="0"/>
              <a:t>‹#›</a:t>
            </a:fld>
            <a:endParaRPr lang="en-GB"/>
          </a:p>
        </p:txBody>
      </p:sp>
    </p:spTree>
    <p:extLst>
      <p:ext uri="{BB962C8B-B14F-4D97-AF65-F5344CB8AC3E}">
        <p14:creationId xmlns:p14="http://schemas.microsoft.com/office/powerpoint/2010/main" val="138901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hyperlink" Target="http://aquaspace-h2020.eu/"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quaspace-h2020.eu/" TargetMode="External"/><Relationship Id="rId1" Type="http://schemas.openxmlformats.org/officeDocument/2006/relationships/slideLayout" Target="../slideLayouts/slideLayout2.xml"/><Relationship Id="rId5" Type="http://schemas.openxmlformats.org/officeDocument/2006/relationships/hyperlink" Target="http://aquaspace-h2020.eu/"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834104"/>
            <a:ext cx="7772400" cy="1201624"/>
          </a:xfrm>
        </p:spPr>
        <p:txBody>
          <a:bodyPr>
            <a:normAutofit/>
          </a:bodyPr>
          <a:lstStyle/>
          <a:p>
            <a:r>
              <a:rPr lang="en-GB" sz="2800" b="1" dirty="0">
                <a:solidFill>
                  <a:schemeClr val="tx2"/>
                </a:solidFill>
              </a:rPr>
              <a:t>Topic 2: </a:t>
            </a:r>
            <a:r>
              <a:rPr lang="en-GB" sz="2800" b="1" dirty="0" smtClean="0">
                <a:solidFill>
                  <a:schemeClr val="tx2"/>
                </a:solidFill>
              </a:rPr>
              <a:t>Current Frameworks for </a:t>
            </a:r>
            <a:r>
              <a:rPr lang="en-GB" sz="2800" b="1" dirty="0">
                <a:solidFill>
                  <a:schemeClr val="tx2"/>
                </a:solidFill>
              </a:rPr>
              <a:t>Aquaculture </a:t>
            </a:r>
            <a:r>
              <a:rPr lang="en-GB" sz="2800" b="1" dirty="0" smtClean="0">
                <a:solidFill>
                  <a:schemeClr val="tx2"/>
                </a:solidFill>
              </a:rPr>
              <a:t>Planning and Management</a:t>
            </a:r>
            <a:endParaRPr lang="en-GB" sz="2800" b="1" dirty="0">
              <a:solidFill>
                <a:schemeClr val="tx2"/>
              </a:solidFill>
            </a:endParaRPr>
          </a:p>
        </p:txBody>
      </p:sp>
      <p:sp>
        <p:nvSpPr>
          <p:cNvPr id="3" name="Subtitle 2"/>
          <p:cNvSpPr>
            <a:spLocks noGrp="1"/>
          </p:cNvSpPr>
          <p:nvPr>
            <p:ph type="subTitle" idx="4294967295"/>
          </p:nvPr>
        </p:nvSpPr>
        <p:spPr>
          <a:xfrm>
            <a:off x="1910555" y="5485202"/>
            <a:ext cx="6400800" cy="1101697"/>
          </a:xfrm>
        </p:spPr>
        <p:txBody>
          <a:bodyPr>
            <a:normAutofit fontScale="92500" lnSpcReduction="10000"/>
          </a:bodyPr>
          <a:lstStyle/>
          <a:p>
            <a:pPr indent="-160338" algn="just"/>
            <a:r>
              <a:rPr lang="en-GB" sz="1200" dirty="0">
                <a:solidFill>
                  <a:schemeClr val="tx1"/>
                </a:solidFill>
              </a:rPr>
              <a:t>The </a:t>
            </a:r>
            <a:r>
              <a:rPr lang="en-GB" sz="1200" dirty="0" smtClean="0">
                <a:solidFill>
                  <a:schemeClr val="tx1"/>
                </a:solidFill>
              </a:rPr>
              <a:t>materials used here have been assembled as </a:t>
            </a:r>
            <a:r>
              <a:rPr lang="en-GB" sz="1200" dirty="0">
                <a:solidFill>
                  <a:schemeClr val="tx1"/>
                </a:solidFill>
              </a:rPr>
              <a:t>part of the </a:t>
            </a:r>
            <a:r>
              <a:rPr lang="en-GB" sz="1200" dirty="0" err="1">
                <a:solidFill>
                  <a:schemeClr val="tx1"/>
                </a:solidFill>
              </a:rPr>
              <a:t>AquaSpace</a:t>
            </a:r>
            <a:r>
              <a:rPr lang="en-GB" sz="1200" dirty="0">
                <a:solidFill>
                  <a:schemeClr val="tx1"/>
                </a:solidFill>
              </a:rPr>
              <a:t> </a:t>
            </a:r>
            <a:r>
              <a:rPr lang="en-GB" sz="1200" dirty="0" smtClean="0">
                <a:solidFill>
                  <a:schemeClr val="tx1"/>
                </a:solidFill>
              </a:rPr>
              <a:t>project</a:t>
            </a:r>
            <a:br>
              <a:rPr lang="en-GB" sz="1200" dirty="0" smtClean="0">
                <a:solidFill>
                  <a:schemeClr val="tx1"/>
                </a:solidFill>
              </a:rPr>
            </a:br>
            <a:r>
              <a:rPr lang="en-GB" sz="1200" dirty="0" smtClean="0">
                <a:solidFill>
                  <a:schemeClr val="tx1"/>
                </a:solidFill>
              </a:rPr>
              <a:t>(</a:t>
            </a:r>
            <a:r>
              <a:rPr lang="en-GB" sz="1200" dirty="0">
                <a:solidFill>
                  <a:schemeClr val="tx1"/>
                </a:solidFill>
              </a:rPr>
              <a:t>Ecosystem Approach to making Space for Aquaculture, </a:t>
            </a:r>
            <a:r>
              <a:rPr lang="en-GB" sz="1200" u="sng" dirty="0">
                <a:solidFill>
                  <a:schemeClr val="tx1"/>
                </a:solidFill>
                <a:hlinkClick r:id="rId2"/>
              </a:rPr>
              <a:t>http://aquaspace-h2020.eu</a:t>
            </a:r>
            <a:r>
              <a:rPr lang="en-GB" sz="1200" dirty="0">
                <a:solidFill>
                  <a:schemeClr val="tx1"/>
                </a:solidFill>
              </a:rPr>
              <a:t>) </a:t>
            </a:r>
            <a:r>
              <a:rPr lang="en-GB" sz="1200" dirty="0" smtClean="0">
                <a:solidFill>
                  <a:schemeClr val="tx1"/>
                </a:solidFill>
              </a:rPr>
              <a:t/>
            </a:r>
            <a:br>
              <a:rPr lang="en-GB" sz="1200" dirty="0" smtClean="0">
                <a:solidFill>
                  <a:schemeClr val="tx1"/>
                </a:solidFill>
              </a:rPr>
            </a:br>
            <a:r>
              <a:rPr lang="en-GB" sz="1200" dirty="0" smtClean="0">
                <a:solidFill>
                  <a:schemeClr val="tx1"/>
                </a:solidFill>
              </a:rPr>
              <a:t>and </a:t>
            </a:r>
            <a:r>
              <a:rPr lang="en-GB" sz="1200" dirty="0">
                <a:solidFill>
                  <a:schemeClr val="tx1"/>
                </a:solidFill>
              </a:rPr>
              <a:t>has received funding from the European Union's Horizon 2020 Framework Programme </a:t>
            </a:r>
            <a:r>
              <a:rPr lang="en-GB" sz="1200" dirty="0" smtClean="0">
                <a:solidFill>
                  <a:schemeClr val="tx1"/>
                </a:solidFill>
              </a:rPr>
              <a:t/>
            </a:r>
            <a:br>
              <a:rPr lang="en-GB" sz="1200" dirty="0" smtClean="0">
                <a:solidFill>
                  <a:schemeClr val="tx1"/>
                </a:solidFill>
              </a:rPr>
            </a:br>
            <a:r>
              <a:rPr lang="en-GB" sz="1200" dirty="0" smtClean="0">
                <a:solidFill>
                  <a:schemeClr val="tx1"/>
                </a:solidFill>
              </a:rPr>
              <a:t>for Research </a:t>
            </a:r>
            <a:r>
              <a:rPr lang="en-GB" sz="1200" dirty="0">
                <a:solidFill>
                  <a:schemeClr val="tx1"/>
                </a:solidFill>
              </a:rPr>
              <a:t>and Innovation under grant agreement n° 633476</a:t>
            </a:r>
            <a:r>
              <a:rPr lang="en-GB" sz="1200" dirty="0" smtClean="0">
                <a:solidFill>
                  <a:schemeClr val="tx1"/>
                </a:solidFill>
              </a:rPr>
              <a:t>.</a:t>
            </a:r>
          </a:p>
          <a:p>
            <a:pPr indent="-160338" algn="just"/>
            <a:r>
              <a:rPr lang="en-GB" sz="1200" dirty="0" smtClean="0">
                <a:solidFill>
                  <a:schemeClr val="tx1"/>
                </a:solidFill>
              </a:rPr>
              <a:t>They may </a:t>
            </a:r>
            <a:r>
              <a:rPr lang="en-GB" sz="1200" dirty="0">
                <a:solidFill>
                  <a:schemeClr val="tx1"/>
                </a:solidFill>
              </a:rPr>
              <a:t>be used under a </a:t>
            </a:r>
            <a:r>
              <a:rPr lang="en-GB" sz="1200" dirty="0" smtClean="0">
                <a:solidFill>
                  <a:schemeClr val="tx1"/>
                </a:solidFill>
                <a:hlinkClick r:id="rId3"/>
              </a:rPr>
              <a:t>Creative </a:t>
            </a:r>
            <a:r>
              <a:rPr lang="en-GB" sz="1200" dirty="0">
                <a:solidFill>
                  <a:schemeClr val="tx1"/>
                </a:solidFill>
                <a:hlinkClick r:id="rId3"/>
              </a:rPr>
              <a:t>Commons Attribution-ShareAlike 4.0 International </a:t>
            </a:r>
            <a:r>
              <a:rPr lang="en-GB" sz="1200" dirty="0" smtClean="0">
                <a:solidFill>
                  <a:schemeClr val="tx1"/>
                </a:solidFill>
                <a:hlinkClick r:id="rId3"/>
              </a:rPr>
              <a:t>License</a:t>
            </a:r>
            <a:r>
              <a:rPr lang="en-GB" sz="1200" dirty="0" smtClean="0">
                <a:solidFill>
                  <a:schemeClr val="tx1"/>
                </a:solidFill>
              </a:rPr>
              <a:t>, </a:t>
            </a:r>
            <a:r>
              <a:rPr lang="en-GB" sz="1200" dirty="0">
                <a:solidFill>
                  <a:schemeClr val="tx1"/>
                </a:solidFill>
              </a:rPr>
              <a:t>with </a:t>
            </a:r>
            <a:r>
              <a:rPr lang="en-GB" sz="1200" dirty="0" smtClean="0">
                <a:solidFill>
                  <a:schemeClr val="tx1"/>
                </a:solidFill>
              </a:rPr>
              <a:t>attribution to the author</a:t>
            </a:r>
            <a:endParaRPr lang="en-GB" sz="12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619" y="584270"/>
            <a:ext cx="3486777" cy="1548586"/>
          </a:xfrm>
          <a:prstGeom prst="rect">
            <a:avLst/>
          </a:prstGeom>
        </p:spPr>
      </p:pic>
      <p:grpSp>
        <p:nvGrpSpPr>
          <p:cNvPr id="10" name="Group 9"/>
          <p:cNvGrpSpPr/>
          <p:nvPr/>
        </p:nvGrpSpPr>
        <p:grpSpPr>
          <a:xfrm>
            <a:off x="475227" y="5485202"/>
            <a:ext cx="1435328" cy="1256166"/>
            <a:chOff x="475227" y="5485202"/>
            <a:chExt cx="1435328" cy="1256166"/>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27" y="5485202"/>
              <a:ext cx="1435328" cy="975245"/>
            </a:xfrm>
            <a:prstGeom prst="rect">
              <a:avLst/>
            </a:prstGeom>
          </p:spPr>
        </p:pic>
        <p:sp>
          <p:nvSpPr>
            <p:cNvPr id="6" name="TextBox 5"/>
            <p:cNvSpPr txBox="1"/>
            <p:nvPr/>
          </p:nvSpPr>
          <p:spPr>
            <a:xfrm>
              <a:off x="475227" y="6433591"/>
              <a:ext cx="1425302" cy="307777"/>
            </a:xfrm>
            <a:prstGeom prst="rect">
              <a:avLst/>
            </a:prstGeom>
            <a:noFill/>
          </p:spPr>
          <p:txBody>
            <a:bodyPr wrap="square" rtlCol="0">
              <a:spAutoFit/>
            </a:bodyPr>
            <a:lstStyle/>
            <a:p>
              <a:pPr algn="ctr"/>
              <a:r>
                <a:rPr lang="en-GB" sz="1400" dirty="0" smtClean="0"/>
                <a:t>Horizon 2020</a:t>
              </a:r>
              <a:endParaRPr lang="en-GB" sz="1400" dirty="0"/>
            </a:p>
          </p:txBody>
        </p:sp>
      </p:grpSp>
      <p:sp>
        <p:nvSpPr>
          <p:cNvPr id="7" name="TextBox 6"/>
          <p:cNvSpPr txBox="1"/>
          <p:nvPr/>
        </p:nvSpPr>
        <p:spPr>
          <a:xfrm>
            <a:off x="2051720" y="3984656"/>
            <a:ext cx="5040560" cy="830997"/>
          </a:xfrm>
          <a:prstGeom prst="rect">
            <a:avLst/>
          </a:prstGeom>
          <a:noFill/>
        </p:spPr>
        <p:txBody>
          <a:bodyPr wrap="square" rtlCol="0">
            <a:spAutoFit/>
          </a:bodyPr>
          <a:lstStyle/>
          <a:p>
            <a:pPr algn="ctr"/>
            <a:r>
              <a:rPr lang="en-GB" sz="2400" dirty="0" smtClean="0">
                <a:solidFill>
                  <a:schemeClr val="bg1">
                    <a:lumMod val="50000"/>
                  </a:schemeClr>
                </a:solidFill>
              </a:rPr>
              <a:t>Anne Marie O’Hagan</a:t>
            </a:r>
          </a:p>
          <a:p>
            <a:pPr algn="ctr"/>
            <a:r>
              <a:rPr lang="en-GB" sz="2400" dirty="0" smtClean="0">
                <a:solidFill>
                  <a:schemeClr val="bg1">
                    <a:lumMod val="50000"/>
                  </a:schemeClr>
                </a:solidFill>
              </a:rPr>
              <a:t>MaREI, </a:t>
            </a:r>
            <a:r>
              <a:rPr lang="en-GB" sz="2400" dirty="0" smtClean="0">
                <a:solidFill>
                  <a:schemeClr val="bg1">
                    <a:lumMod val="50000"/>
                  </a:schemeClr>
                </a:solidFill>
              </a:rPr>
              <a:t>ERI, UCC</a:t>
            </a:r>
            <a:endParaRPr lang="en-GB" sz="2400" dirty="0">
              <a:solidFill>
                <a:schemeClr val="bg1">
                  <a:lumMod val="50000"/>
                </a:schemeClr>
              </a:solidFill>
            </a:endParaRPr>
          </a:p>
        </p:txBody>
      </p:sp>
      <p:sp>
        <p:nvSpPr>
          <p:cNvPr id="8" name="TextBox 7"/>
          <p:cNvSpPr txBox="1"/>
          <p:nvPr/>
        </p:nvSpPr>
        <p:spPr>
          <a:xfrm>
            <a:off x="683568" y="2103239"/>
            <a:ext cx="7776864" cy="646331"/>
          </a:xfrm>
          <a:prstGeom prst="rect">
            <a:avLst/>
          </a:prstGeom>
          <a:noFill/>
        </p:spPr>
        <p:txBody>
          <a:bodyPr wrap="square" rtlCol="0">
            <a:spAutoFit/>
          </a:bodyPr>
          <a:lstStyle/>
          <a:p>
            <a:pPr algn="ctr"/>
            <a:r>
              <a:rPr lang="en-GB" dirty="0" smtClean="0">
                <a:solidFill>
                  <a:schemeClr val="tx2"/>
                </a:solidFill>
              </a:rPr>
              <a:t>CPD Course </a:t>
            </a:r>
          </a:p>
          <a:p>
            <a:pPr algn="ctr"/>
            <a:r>
              <a:rPr lang="en-GB" dirty="0" smtClean="0">
                <a:solidFill>
                  <a:schemeClr val="tx2"/>
                </a:solidFill>
              </a:rPr>
              <a:t>PLANNING </a:t>
            </a:r>
            <a:r>
              <a:rPr lang="en-GB" dirty="0">
                <a:solidFill>
                  <a:schemeClr val="tx2"/>
                </a:solidFill>
              </a:rPr>
              <a:t>AND MANAGING THE USE OF SPACE FOR AQUACULTURE</a:t>
            </a:r>
          </a:p>
        </p:txBody>
      </p:sp>
    </p:spTree>
    <p:extLst>
      <p:ext uri="{BB962C8B-B14F-4D97-AF65-F5344CB8AC3E}">
        <p14:creationId xmlns:p14="http://schemas.microsoft.com/office/powerpoint/2010/main" val="3643626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a:t>MSFD – Regional Implementation [3]</a:t>
            </a:r>
          </a:p>
        </p:txBody>
      </p:sp>
      <p:sp>
        <p:nvSpPr>
          <p:cNvPr id="5" name="Rectangle 3"/>
          <p:cNvSpPr txBox="1">
            <a:spLocks noChangeArrowheads="1"/>
          </p:cNvSpPr>
          <p:nvPr/>
        </p:nvSpPr>
        <p:spPr>
          <a:xfrm>
            <a:off x="323528" y="1669274"/>
            <a:ext cx="3621088" cy="421342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49" indent="0">
              <a:buNone/>
            </a:pPr>
            <a:r>
              <a:rPr lang="en-IE" b="1" dirty="0">
                <a:solidFill>
                  <a:schemeClr val="tx1"/>
                </a:solidFill>
              </a:rPr>
              <a:t>Four</a:t>
            </a:r>
            <a:r>
              <a:rPr lang="en-IE" dirty="0">
                <a:solidFill>
                  <a:schemeClr val="tx1"/>
                </a:solidFill>
              </a:rPr>
              <a:t> European marine regions </a:t>
            </a:r>
          </a:p>
          <a:p>
            <a:pPr marL="514338"/>
            <a:r>
              <a:rPr lang="en-IE" dirty="0">
                <a:solidFill>
                  <a:schemeClr val="tx1"/>
                </a:solidFill>
              </a:rPr>
              <a:t>Baltic Sea, </a:t>
            </a:r>
          </a:p>
          <a:p>
            <a:pPr marL="514338"/>
            <a:r>
              <a:rPr lang="en-IE" dirty="0">
                <a:solidFill>
                  <a:schemeClr val="tx1"/>
                </a:solidFill>
              </a:rPr>
              <a:t>North-east Atlantic Ocean, </a:t>
            </a:r>
          </a:p>
          <a:p>
            <a:pPr marL="514338"/>
            <a:r>
              <a:rPr lang="en-IE" dirty="0">
                <a:solidFill>
                  <a:schemeClr val="tx1"/>
                </a:solidFill>
              </a:rPr>
              <a:t>Mediterranean Sea and </a:t>
            </a:r>
          </a:p>
          <a:p>
            <a:pPr marL="514338"/>
            <a:r>
              <a:rPr lang="en-IE" dirty="0">
                <a:solidFill>
                  <a:schemeClr val="tx1"/>
                </a:solidFill>
              </a:rPr>
              <a:t>Black Sea </a:t>
            </a:r>
            <a:endParaRPr lang="en-GB" altLang="en-US" dirty="0">
              <a:solidFill>
                <a:schemeClr val="tx1"/>
              </a:solidFill>
            </a:endParaRPr>
          </a:p>
        </p:txBody>
      </p:sp>
      <p:pic>
        <p:nvPicPr>
          <p:cNvPr id="22530" name="Picture 2" descr="Geographical hold areas RSC and MSF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31" y="1340768"/>
            <a:ext cx="5147129" cy="496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2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6856"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a:t>MSFD - Descriptors [4]</a:t>
            </a:r>
          </a:p>
        </p:txBody>
      </p:sp>
      <p:sp>
        <p:nvSpPr>
          <p:cNvPr id="6" name="Rectangle 3"/>
          <p:cNvSpPr txBox="1">
            <a:spLocks noChangeArrowheads="1"/>
          </p:cNvSpPr>
          <p:nvPr/>
        </p:nvSpPr>
        <p:spPr>
          <a:xfrm>
            <a:off x="374848" y="1501163"/>
            <a:ext cx="8373616" cy="5096189"/>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8" indent="-514338">
              <a:buClr>
                <a:schemeClr val="tx1"/>
              </a:buClr>
              <a:buFont typeface="+mj-lt"/>
              <a:buAutoNum type="arabicPeriod"/>
            </a:pPr>
            <a:r>
              <a:rPr lang="en-IE" dirty="0">
                <a:solidFill>
                  <a:srgbClr val="0070C0"/>
                </a:solidFill>
              </a:rPr>
              <a:t>Biodiversity</a:t>
            </a:r>
            <a:r>
              <a:rPr lang="en-IE" dirty="0">
                <a:solidFill>
                  <a:schemeClr val="tx1"/>
                </a:solidFill>
              </a:rPr>
              <a:t> is maintained</a:t>
            </a:r>
          </a:p>
          <a:p>
            <a:pPr marL="514338" indent="-514338">
              <a:buClr>
                <a:schemeClr val="tx1"/>
              </a:buClr>
              <a:buFont typeface="+mj-lt"/>
              <a:buAutoNum type="arabicPeriod"/>
            </a:pPr>
            <a:r>
              <a:rPr lang="en-IE" dirty="0">
                <a:solidFill>
                  <a:srgbClr val="0070C0"/>
                </a:solidFill>
              </a:rPr>
              <a:t>Non-indigenous species </a:t>
            </a:r>
            <a:r>
              <a:rPr lang="en-IE" dirty="0">
                <a:solidFill>
                  <a:schemeClr val="tx1"/>
                </a:solidFill>
              </a:rPr>
              <a:t>do not adversely alter the ecosystem</a:t>
            </a:r>
          </a:p>
          <a:p>
            <a:pPr marL="514338" indent="-514338">
              <a:buFont typeface="+mj-lt"/>
              <a:buAutoNum type="arabicPeriod"/>
            </a:pPr>
            <a:r>
              <a:rPr lang="en-IE" dirty="0">
                <a:solidFill>
                  <a:schemeClr val="tx1"/>
                </a:solidFill>
              </a:rPr>
              <a:t>The population of </a:t>
            </a:r>
            <a:r>
              <a:rPr lang="en-IE" dirty="0">
                <a:solidFill>
                  <a:srgbClr val="0070C0"/>
                </a:solidFill>
              </a:rPr>
              <a:t>commercial fish species </a:t>
            </a:r>
            <a:r>
              <a:rPr lang="en-IE" dirty="0">
                <a:solidFill>
                  <a:schemeClr val="tx1"/>
                </a:solidFill>
              </a:rPr>
              <a:t>is healthy</a:t>
            </a:r>
          </a:p>
          <a:p>
            <a:pPr marL="514338" indent="-514338">
              <a:buFont typeface="+mj-lt"/>
              <a:buAutoNum type="arabicPeriod"/>
            </a:pPr>
            <a:r>
              <a:rPr lang="en-IE" dirty="0">
                <a:solidFill>
                  <a:schemeClr val="tx1"/>
                </a:solidFill>
              </a:rPr>
              <a:t>Elements of </a:t>
            </a:r>
            <a:r>
              <a:rPr lang="en-IE" dirty="0">
                <a:solidFill>
                  <a:srgbClr val="0070C0"/>
                </a:solidFill>
              </a:rPr>
              <a:t>food webs </a:t>
            </a:r>
            <a:r>
              <a:rPr lang="en-IE" dirty="0">
                <a:solidFill>
                  <a:schemeClr val="tx1"/>
                </a:solidFill>
              </a:rPr>
              <a:t>ensure long-term abundance and reproduction</a:t>
            </a:r>
          </a:p>
          <a:p>
            <a:pPr marL="514338" indent="-514338">
              <a:buClr>
                <a:schemeClr val="tx1"/>
              </a:buClr>
              <a:buFont typeface="+mj-lt"/>
              <a:buAutoNum type="arabicPeriod"/>
            </a:pPr>
            <a:r>
              <a:rPr lang="en-IE" dirty="0">
                <a:solidFill>
                  <a:srgbClr val="0070C0"/>
                </a:solidFill>
              </a:rPr>
              <a:t>Eutrophication</a:t>
            </a:r>
            <a:r>
              <a:rPr lang="en-IE" dirty="0">
                <a:solidFill>
                  <a:schemeClr val="tx1"/>
                </a:solidFill>
              </a:rPr>
              <a:t> is minimised</a:t>
            </a:r>
          </a:p>
          <a:p>
            <a:pPr marL="514338" indent="-514338">
              <a:buFont typeface="+mj-lt"/>
              <a:buAutoNum type="arabicPeriod"/>
            </a:pPr>
            <a:r>
              <a:rPr lang="en-IE" dirty="0">
                <a:solidFill>
                  <a:schemeClr val="tx1"/>
                </a:solidFill>
              </a:rPr>
              <a:t>The </a:t>
            </a:r>
            <a:r>
              <a:rPr lang="en-IE" dirty="0">
                <a:solidFill>
                  <a:srgbClr val="0070C0"/>
                </a:solidFill>
              </a:rPr>
              <a:t>sea floor integrity </a:t>
            </a:r>
            <a:r>
              <a:rPr lang="en-IE" dirty="0">
                <a:solidFill>
                  <a:schemeClr val="tx1"/>
                </a:solidFill>
              </a:rPr>
              <a:t>ensures functioning of the ecosystem</a:t>
            </a:r>
          </a:p>
          <a:p>
            <a:pPr marL="514338" indent="-514338">
              <a:buFont typeface="+mj-lt"/>
              <a:buAutoNum type="arabicPeriod"/>
            </a:pPr>
            <a:r>
              <a:rPr lang="en-IE" dirty="0">
                <a:solidFill>
                  <a:schemeClr val="tx1"/>
                </a:solidFill>
              </a:rPr>
              <a:t>Permanent alteration of </a:t>
            </a:r>
            <a:r>
              <a:rPr lang="en-IE" dirty="0">
                <a:solidFill>
                  <a:srgbClr val="0070C0"/>
                </a:solidFill>
              </a:rPr>
              <a:t>hydrographical conditions </a:t>
            </a:r>
            <a:r>
              <a:rPr lang="en-IE" dirty="0">
                <a:solidFill>
                  <a:schemeClr val="tx1"/>
                </a:solidFill>
              </a:rPr>
              <a:t>does not adversely affect the ecosystem</a:t>
            </a:r>
          </a:p>
          <a:p>
            <a:pPr marL="514338" indent="-514338">
              <a:buFont typeface="+mj-lt"/>
              <a:buAutoNum type="arabicPeriod"/>
            </a:pPr>
            <a:r>
              <a:rPr lang="en-IE" dirty="0">
                <a:solidFill>
                  <a:schemeClr val="tx1"/>
                </a:solidFill>
              </a:rPr>
              <a:t>Concentrations of </a:t>
            </a:r>
            <a:r>
              <a:rPr lang="en-IE" dirty="0">
                <a:solidFill>
                  <a:srgbClr val="0070C0"/>
                </a:solidFill>
              </a:rPr>
              <a:t>contaminants</a:t>
            </a:r>
            <a:r>
              <a:rPr lang="en-IE" dirty="0">
                <a:solidFill>
                  <a:schemeClr val="tx1"/>
                </a:solidFill>
              </a:rPr>
              <a:t> give no effects</a:t>
            </a:r>
          </a:p>
          <a:p>
            <a:pPr marL="514338" indent="-514338">
              <a:buFont typeface="+mj-lt"/>
              <a:buAutoNum type="arabicPeriod"/>
            </a:pPr>
            <a:r>
              <a:rPr lang="en-IE" dirty="0">
                <a:solidFill>
                  <a:schemeClr val="tx1"/>
                </a:solidFill>
              </a:rPr>
              <a:t>Contaminants in </a:t>
            </a:r>
            <a:r>
              <a:rPr lang="en-IE" dirty="0">
                <a:solidFill>
                  <a:srgbClr val="0070C0"/>
                </a:solidFill>
              </a:rPr>
              <a:t>seafood</a:t>
            </a:r>
            <a:r>
              <a:rPr lang="en-IE" dirty="0">
                <a:solidFill>
                  <a:schemeClr val="tx1"/>
                </a:solidFill>
              </a:rPr>
              <a:t> are below safe levels</a:t>
            </a:r>
          </a:p>
          <a:p>
            <a:pPr marL="514338" indent="-514338">
              <a:buClr>
                <a:schemeClr val="tx1"/>
              </a:buClr>
              <a:buFont typeface="+mj-lt"/>
              <a:buAutoNum type="arabicPeriod"/>
            </a:pPr>
            <a:r>
              <a:rPr lang="en-IE" dirty="0">
                <a:solidFill>
                  <a:srgbClr val="0070C0"/>
                </a:solidFill>
              </a:rPr>
              <a:t>Marine litter </a:t>
            </a:r>
            <a:r>
              <a:rPr lang="en-IE" dirty="0">
                <a:solidFill>
                  <a:schemeClr val="tx1"/>
                </a:solidFill>
              </a:rPr>
              <a:t>does not cause harm</a:t>
            </a:r>
          </a:p>
          <a:p>
            <a:pPr marL="514338" indent="-514338">
              <a:buFont typeface="+mj-lt"/>
              <a:buAutoNum type="arabicPeriod"/>
            </a:pPr>
            <a:r>
              <a:rPr lang="en-IE" dirty="0">
                <a:solidFill>
                  <a:schemeClr val="tx1"/>
                </a:solidFill>
              </a:rPr>
              <a:t>Introduction of </a:t>
            </a:r>
            <a:r>
              <a:rPr lang="en-IE" dirty="0">
                <a:solidFill>
                  <a:srgbClr val="0070C0"/>
                </a:solidFill>
              </a:rPr>
              <a:t>energy</a:t>
            </a:r>
            <a:r>
              <a:rPr lang="en-IE" dirty="0">
                <a:solidFill>
                  <a:schemeClr val="tx1"/>
                </a:solidFill>
              </a:rPr>
              <a:t> (including underwater noise) does not adversely affect the ecosystem</a:t>
            </a:r>
            <a:endParaRPr lang="en-GB" altLang="en-US" dirty="0">
              <a:solidFill>
                <a:schemeClr val="tx1"/>
              </a:solidFill>
            </a:endParaRPr>
          </a:p>
        </p:txBody>
      </p:sp>
    </p:spTree>
    <p:extLst>
      <p:ext uri="{BB962C8B-B14F-4D97-AF65-F5344CB8AC3E}">
        <p14:creationId xmlns:p14="http://schemas.microsoft.com/office/powerpoint/2010/main" val="112016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648000"/>
            <a:ext cx="9144000" cy="719138"/>
          </a:xfrm>
        </p:spPr>
        <p:txBody>
          <a:bodyPr>
            <a:normAutofit/>
          </a:bodyPr>
          <a:lstStyle/>
          <a:p>
            <a:pPr eaLnBrk="1" hangingPunct="1"/>
            <a:r>
              <a:rPr lang="en-IE" altLang="en-US" sz="3200" b="1" dirty="0" smtClean="0"/>
              <a:t>Water Framework Directive [1]</a:t>
            </a:r>
            <a:endParaRPr lang="en-US" altLang="en-US" sz="3200" b="1" dirty="0" smtClean="0"/>
          </a:p>
        </p:txBody>
      </p:sp>
      <p:sp>
        <p:nvSpPr>
          <p:cNvPr id="39939" name="Rectangle 3"/>
          <p:cNvSpPr>
            <a:spLocks noGrp="1" noChangeArrowheads="1"/>
          </p:cNvSpPr>
          <p:nvPr>
            <p:ph type="body" idx="4294967295"/>
          </p:nvPr>
        </p:nvSpPr>
        <p:spPr>
          <a:xfrm>
            <a:off x="301625" y="1412776"/>
            <a:ext cx="8540750" cy="4968875"/>
          </a:xfrm>
        </p:spPr>
        <p:txBody>
          <a:bodyPr>
            <a:normAutofit lnSpcReduction="10000"/>
          </a:bodyPr>
          <a:lstStyle/>
          <a:p>
            <a:pPr eaLnBrk="1" hangingPunct="1">
              <a:lnSpc>
                <a:spcPct val="90000"/>
              </a:lnSpc>
            </a:pPr>
            <a:r>
              <a:rPr lang="en-GB" altLang="en-US" dirty="0" smtClean="0"/>
              <a:t>Objectives:</a:t>
            </a:r>
            <a:endParaRPr lang="en-US" altLang="en-US" dirty="0" smtClean="0"/>
          </a:p>
          <a:p>
            <a:pPr lvl="1" eaLnBrk="1" hangingPunct="1">
              <a:lnSpc>
                <a:spcPct val="90000"/>
              </a:lnSpc>
            </a:pPr>
            <a:r>
              <a:rPr lang="en-US" altLang="en-US" dirty="0" smtClean="0"/>
              <a:t>Protection of aquatic ecosystems; </a:t>
            </a:r>
          </a:p>
          <a:p>
            <a:pPr lvl="1" eaLnBrk="1" hangingPunct="1">
              <a:lnSpc>
                <a:spcPct val="90000"/>
              </a:lnSpc>
            </a:pPr>
            <a:r>
              <a:rPr lang="en-US" altLang="en-US" dirty="0" smtClean="0"/>
              <a:t>Promotion of sustainable water use based on a long-term protection of available water resources; </a:t>
            </a:r>
          </a:p>
          <a:p>
            <a:pPr lvl="1" eaLnBrk="1" hangingPunct="1">
              <a:lnSpc>
                <a:spcPct val="90000"/>
              </a:lnSpc>
            </a:pPr>
            <a:r>
              <a:rPr lang="en-US" altLang="en-US" dirty="0" smtClean="0"/>
              <a:t>Improvement of the aquatic environment through specific measures for the progressive reduction of discharges, emissions and losses of priority substances and the cessation or phasing-out of discharges, emissions and losses of the priority hazardous substances; </a:t>
            </a:r>
          </a:p>
          <a:p>
            <a:pPr lvl="1" eaLnBrk="1" hangingPunct="1">
              <a:lnSpc>
                <a:spcPct val="90000"/>
              </a:lnSpc>
            </a:pPr>
            <a:r>
              <a:rPr lang="en-US" altLang="en-US" dirty="0" smtClean="0"/>
              <a:t>Reduction of pollution of groundwater, and, </a:t>
            </a:r>
          </a:p>
          <a:p>
            <a:pPr lvl="1" eaLnBrk="1" hangingPunct="1">
              <a:lnSpc>
                <a:spcPct val="90000"/>
              </a:lnSpc>
            </a:pPr>
            <a:r>
              <a:rPr lang="en-US" altLang="en-US" dirty="0" smtClean="0"/>
              <a:t>Mitigation of the effects of floods and droughts. </a:t>
            </a:r>
          </a:p>
        </p:txBody>
      </p:sp>
    </p:spTree>
    <p:extLst>
      <p:ext uri="{BB962C8B-B14F-4D97-AF65-F5344CB8AC3E}">
        <p14:creationId xmlns:p14="http://schemas.microsoft.com/office/powerpoint/2010/main" val="231418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596106" y="1414463"/>
            <a:ext cx="7951788" cy="4678362"/>
          </a:xfrm>
        </p:spPr>
        <p:txBody>
          <a:bodyPr/>
          <a:lstStyle/>
          <a:p>
            <a:pPr eaLnBrk="1" hangingPunct="1"/>
            <a:r>
              <a:rPr lang="en-GB" altLang="en-US" sz="2600" dirty="0" smtClean="0"/>
              <a:t>Aim is to prevent the deterioration of ecological quality and the restoration of polluted surface and </a:t>
            </a:r>
            <a:r>
              <a:rPr lang="en-GB" altLang="en-US" sz="2600" dirty="0" err="1" smtClean="0"/>
              <a:t>groundwaters</a:t>
            </a:r>
            <a:r>
              <a:rPr lang="en-GB" altLang="en-US" sz="2600" dirty="0" smtClean="0"/>
              <a:t> by the end of 2015</a:t>
            </a:r>
            <a:endParaRPr lang="en-US" altLang="en-US" sz="2600" dirty="0" smtClean="0"/>
          </a:p>
          <a:p>
            <a:pPr eaLnBrk="1" hangingPunct="1"/>
            <a:r>
              <a:rPr lang="en-GB" altLang="en-US" sz="2600" dirty="0" smtClean="0"/>
              <a:t>Implemented through River Basin Management Plans</a:t>
            </a:r>
          </a:p>
          <a:p>
            <a:pPr eaLnBrk="1" hangingPunct="1"/>
            <a:r>
              <a:rPr lang="en-US" altLang="en-US" sz="2600" dirty="0" smtClean="0"/>
              <a:t>River basins which cross national frontiers must be assigned to an international River Basin District (RBD) </a:t>
            </a:r>
          </a:p>
          <a:p>
            <a:pPr eaLnBrk="1" hangingPunct="1"/>
            <a:r>
              <a:rPr lang="en-IE" altLang="en-US" sz="2600" dirty="0" smtClean="0"/>
              <a:t>Addresses inland surface waters, estuarine and </a:t>
            </a:r>
            <a:r>
              <a:rPr lang="en-IE" altLang="en-US" sz="2600" b="1" dirty="0" smtClean="0"/>
              <a:t>coastal waters</a:t>
            </a:r>
            <a:r>
              <a:rPr lang="en-IE" altLang="en-US" sz="2600" dirty="0" smtClean="0"/>
              <a:t> and groundwater.</a:t>
            </a:r>
            <a:r>
              <a:rPr lang="en-US" altLang="en-US" sz="2600" dirty="0" smtClean="0"/>
              <a:t> </a:t>
            </a:r>
          </a:p>
          <a:p>
            <a:pPr eaLnBrk="1" hangingPunct="1"/>
            <a:endParaRPr lang="en-US" altLang="en-US" sz="2600" dirty="0"/>
          </a:p>
        </p:txBody>
      </p:sp>
      <p:sp>
        <p:nvSpPr>
          <p:cNvPr id="4" name="Rectangle 2"/>
          <p:cNvSpPr txBox="1">
            <a:spLocks noChangeArrowheads="1"/>
          </p:cNvSpPr>
          <p:nvPr/>
        </p:nvSpPr>
        <p:spPr>
          <a:xfrm>
            <a:off x="0" y="576000"/>
            <a:ext cx="9144000" cy="719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altLang="en-US" sz="3200" b="1" dirty="0" smtClean="0"/>
              <a:t>Water Framework Directive [2]</a:t>
            </a:r>
            <a:endParaRPr lang="en-US" altLang="en-US" sz="3200" b="1" dirty="0" smtClean="0"/>
          </a:p>
        </p:txBody>
      </p:sp>
    </p:spTree>
    <p:extLst>
      <p:ext uri="{BB962C8B-B14F-4D97-AF65-F5344CB8AC3E}">
        <p14:creationId xmlns:p14="http://schemas.microsoft.com/office/powerpoint/2010/main" val="2002114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301625" y="1484784"/>
            <a:ext cx="8540750" cy="4534991"/>
          </a:xfrm>
        </p:spPr>
        <p:txBody>
          <a:bodyPr>
            <a:noAutofit/>
          </a:bodyPr>
          <a:lstStyle/>
          <a:p>
            <a:pPr eaLnBrk="1" hangingPunct="1">
              <a:lnSpc>
                <a:spcPct val="90000"/>
              </a:lnSpc>
            </a:pPr>
            <a:r>
              <a:rPr lang="en-GB" altLang="en-US" sz="2600" dirty="0" smtClean="0"/>
              <a:t>Transitional waters = estuarine waters, precise technical details for characterisation set out in Annex II;</a:t>
            </a:r>
          </a:p>
          <a:p>
            <a:pPr eaLnBrk="1" hangingPunct="1">
              <a:lnSpc>
                <a:spcPct val="90000"/>
              </a:lnSpc>
            </a:pPr>
            <a:r>
              <a:rPr lang="en-GB" altLang="en-US" sz="2600" dirty="0" smtClean="0"/>
              <a:t>Coastal waters defined as “</a:t>
            </a:r>
            <a:r>
              <a:rPr lang="en-US" altLang="en-US" sz="2600" dirty="0" smtClean="0"/>
              <a:t>surface water on the landward side of a line, every point of which is at a distance of one nautical mile on the seaward side from the nearest point of the baseline from which the breadth of territorial waters is measured, extending where appropriate up to the outer limit of transitional waters.” </a:t>
            </a:r>
          </a:p>
          <a:p>
            <a:pPr eaLnBrk="1" hangingPunct="1">
              <a:lnSpc>
                <a:spcPct val="90000"/>
              </a:lnSpc>
            </a:pPr>
            <a:endParaRPr lang="en-US" altLang="en-US" sz="2600" dirty="0"/>
          </a:p>
          <a:p>
            <a:r>
              <a:rPr lang="en-US" altLang="en-US" sz="2600" u="sng" dirty="0"/>
              <a:t>Note</a:t>
            </a:r>
            <a:r>
              <a:rPr lang="en-US" altLang="en-US" sz="2600" dirty="0"/>
              <a:t> definition of coastal waters</a:t>
            </a:r>
          </a:p>
          <a:p>
            <a:r>
              <a:rPr lang="en-US" altLang="en-US" sz="2600" dirty="0"/>
              <a:t>How will this align with MSFD and MSP? Local specificity</a:t>
            </a:r>
            <a:r>
              <a:rPr lang="en-US" altLang="en-US" sz="2600" dirty="0" smtClean="0"/>
              <a:t>?</a:t>
            </a:r>
          </a:p>
        </p:txBody>
      </p:sp>
      <p:sp>
        <p:nvSpPr>
          <p:cNvPr id="4" name="Rectangle 2"/>
          <p:cNvSpPr txBox="1">
            <a:spLocks noChangeArrowheads="1"/>
          </p:cNvSpPr>
          <p:nvPr/>
        </p:nvSpPr>
        <p:spPr>
          <a:xfrm>
            <a:off x="0" y="648000"/>
            <a:ext cx="9144000" cy="719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altLang="en-US" sz="3200" b="1" dirty="0" smtClean="0"/>
              <a:t>Water Framework Directive [3]</a:t>
            </a:r>
            <a:endParaRPr lang="en-US" altLang="en-US" sz="3200" b="1" dirty="0" smtClean="0"/>
          </a:p>
        </p:txBody>
      </p:sp>
    </p:spTree>
    <p:extLst>
      <p:ext uri="{BB962C8B-B14F-4D97-AF65-F5344CB8AC3E}">
        <p14:creationId xmlns:p14="http://schemas.microsoft.com/office/powerpoint/2010/main" val="20856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PA_Map_2-20_coastal_waters"/>
          <p:cNvPicPr>
            <a:picLocks noChangeAspect="1" noChangeArrowheads="1"/>
          </p:cNvPicPr>
          <p:nvPr/>
        </p:nvPicPr>
        <p:blipFill rotWithShape="1">
          <a:blip r:embed="rId3">
            <a:extLst>
              <a:ext uri="{28A0092B-C50C-407E-A947-70E740481C1C}">
                <a14:useLocalDpi xmlns:a14="http://schemas.microsoft.com/office/drawing/2010/main" val="0"/>
              </a:ext>
            </a:extLst>
          </a:blip>
          <a:srcRect l="4287" t="2754" r="1777" b="3796"/>
          <a:stretch/>
        </p:blipFill>
        <p:spPr bwMode="auto">
          <a:xfrm>
            <a:off x="4031672" y="116632"/>
            <a:ext cx="4621877" cy="6507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5" name="Rectangle 3"/>
          <p:cNvSpPr>
            <a:spLocks noGrp="1" noChangeArrowheads="1"/>
          </p:cNvSpPr>
          <p:nvPr>
            <p:ph type="body" sz="half" idx="4294967295"/>
          </p:nvPr>
        </p:nvSpPr>
        <p:spPr>
          <a:xfrm>
            <a:off x="107504" y="1268760"/>
            <a:ext cx="3529012" cy="4968875"/>
          </a:xfrm>
        </p:spPr>
        <p:txBody>
          <a:bodyPr/>
          <a:lstStyle/>
          <a:p>
            <a:pPr eaLnBrk="1" hangingPunct="1"/>
            <a:r>
              <a:rPr lang="en-GB" altLang="en-US" sz="2200" dirty="0" smtClean="0"/>
              <a:t>Coastal waters must be assigned to the nearest or most appropriate river basin district or districts;</a:t>
            </a:r>
          </a:p>
          <a:p>
            <a:pPr eaLnBrk="1" hangingPunct="1"/>
            <a:r>
              <a:rPr lang="en-GB" altLang="en-US" sz="2200" dirty="0" smtClean="0"/>
              <a:t>Member States are obliged to appoint an authority  responsible for applying the rules of the Directive </a:t>
            </a:r>
            <a:r>
              <a:rPr lang="en-GB" altLang="en-US" sz="2200" b="1" dirty="0" smtClean="0"/>
              <a:t>within each RBD.</a:t>
            </a:r>
            <a:endParaRPr lang="en-US" altLang="en-US" sz="2200" b="1" dirty="0" smtClean="0"/>
          </a:p>
        </p:txBody>
      </p:sp>
    </p:spTree>
    <p:extLst>
      <p:ext uri="{BB962C8B-B14F-4D97-AF65-F5344CB8AC3E}">
        <p14:creationId xmlns:p14="http://schemas.microsoft.com/office/powerpoint/2010/main" val="227548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484784"/>
            <a:ext cx="8229600" cy="4920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3050" indent="-273050">
              <a:lnSpc>
                <a:spcPct val="90000"/>
              </a:lnSpc>
              <a:spcBef>
                <a:spcPts val="600"/>
              </a:spcBef>
              <a:buClr>
                <a:schemeClr val="tx1"/>
              </a:buClr>
            </a:pPr>
            <a:r>
              <a:rPr lang="en-GB" altLang="en-US" sz="2400" dirty="0" smtClean="0">
                <a:solidFill>
                  <a:srgbClr val="FF0000"/>
                </a:solidFill>
              </a:rPr>
              <a:t>Four </a:t>
            </a:r>
            <a:r>
              <a:rPr lang="en-GB" altLang="en-US" sz="2400" dirty="0" smtClean="0"/>
              <a:t>main pillars</a:t>
            </a:r>
          </a:p>
          <a:p>
            <a:pPr marL="457200" indent="-457200">
              <a:lnSpc>
                <a:spcPct val="90000"/>
              </a:lnSpc>
              <a:spcBef>
                <a:spcPts val="600"/>
              </a:spcBef>
              <a:buClr>
                <a:schemeClr val="tx1"/>
              </a:buClr>
              <a:buFont typeface="+mj-lt"/>
              <a:buAutoNum type="arabicPeriod"/>
            </a:pPr>
            <a:r>
              <a:rPr lang="en-GB" altLang="en-US" sz="2400" dirty="0" smtClean="0">
                <a:solidFill>
                  <a:srgbClr val="FF0000"/>
                </a:solidFill>
              </a:rPr>
              <a:t>Fisheries Management </a:t>
            </a:r>
            <a:r>
              <a:rPr lang="en-GB" altLang="en-US" sz="2400" dirty="0" smtClean="0"/>
              <a:t>e.g. Technical Conservation Measures, Total Allowable Catch (TACs)</a:t>
            </a:r>
          </a:p>
          <a:p>
            <a:pPr marL="457200" indent="-457200">
              <a:lnSpc>
                <a:spcPct val="90000"/>
              </a:lnSpc>
              <a:spcBef>
                <a:spcPts val="600"/>
              </a:spcBef>
              <a:buClr>
                <a:schemeClr val="tx1"/>
              </a:buClr>
              <a:buFont typeface="+mj-lt"/>
              <a:buAutoNum type="arabicPeriod"/>
            </a:pPr>
            <a:r>
              <a:rPr lang="en-GB" altLang="en-US" sz="2400" dirty="0" smtClean="0">
                <a:solidFill>
                  <a:srgbClr val="FF0000"/>
                </a:solidFill>
              </a:rPr>
              <a:t>Structural Policy: </a:t>
            </a:r>
            <a:r>
              <a:rPr lang="en-GB" altLang="en-US" sz="2400" dirty="0" smtClean="0"/>
              <a:t>funds for infrastructure and fleet (e.g. EMFF)</a:t>
            </a:r>
          </a:p>
          <a:p>
            <a:pPr marL="457200" indent="-457200">
              <a:lnSpc>
                <a:spcPct val="90000"/>
              </a:lnSpc>
              <a:spcBef>
                <a:spcPts val="600"/>
              </a:spcBef>
              <a:buClr>
                <a:schemeClr val="tx1"/>
              </a:buClr>
              <a:buFont typeface="+mj-lt"/>
              <a:buAutoNum type="arabicPeriod"/>
            </a:pPr>
            <a:r>
              <a:rPr lang="en-GB" altLang="en-US" sz="2400" dirty="0" smtClean="0">
                <a:solidFill>
                  <a:srgbClr val="FF0000"/>
                </a:solidFill>
              </a:rPr>
              <a:t>Market and Trade Policy: </a:t>
            </a:r>
            <a:r>
              <a:rPr lang="en-GB" altLang="en-US" sz="2400" dirty="0" smtClean="0"/>
              <a:t>consumer information (labelling), pricing, </a:t>
            </a:r>
          </a:p>
          <a:p>
            <a:pPr marL="457200" indent="-457200">
              <a:lnSpc>
                <a:spcPct val="90000"/>
              </a:lnSpc>
              <a:spcBef>
                <a:spcPts val="600"/>
              </a:spcBef>
              <a:buClr>
                <a:schemeClr val="tx1"/>
              </a:buClr>
              <a:buFont typeface="+mj-lt"/>
              <a:buAutoNum type="arabicPeriod"/>
            </a:pPr>
            <a:r>
              <a:rPr lang="en-GB" altLang="en-US" sz="2400" dirty="0" smtClean="0">
                <a:solidFill>
                  <a:srgbClr val="FF0000"/>
                </a:solidFill>
              </a:rPr>
              <a:t>External Policy: </a:t>
            </a:r>
            <a:r>
              <a:rPr lang="en-GB" altLang="en-US" sz="2400" dirty="0" smtClean="0"/>
              <a:t>international agreements, access to waters</a:t>
            </a:r>
          </a:p>
          <a:p>
            <a:pPr marL="457200" indent="-457200">
              <a:lnSpc>
                <a:spcPct val="90000"/>
              </a:lnSpc>
              <a:spcBef>
                <a:spcPts val="600"/>
              </a:spcBef>
              <a:buClr>
                <a:schemeClr val="tx1"/>
              </a:buClr>
              <a:buFont typeface="+mj-lt"/>
              <a:buAutoNum type="arabicPeriod"/>
            </a:pPr>
            <a:endParaRPr lang="en-GB" altLang="en-US" sz="2400" dirty="0"/>
          </a:p>
          <a:p>
            <a:pPr marL="0" indent="0">
              <a:lnSpc>
                <a:spcPct val="90000"/>
              </a:lnSpc>
              <a:spcBef>
                <a:spcPts val="600"/>
              </a:spcBef>
              <a:buClr>
                <a:schemeClr val="tx1"/>
              </a:buClr>
              <a:buNone/>
            </a:pPr>
            <a:r>
              <a:rPr lang="en-GB" altLang="en-US" sz="2400" dirty="0" smtClean="0"/>
              <a:t>Also separate rules on Aquaculture and Stakeholder Involvement (Advisory Councils)</a:t>
            </a:r>
          </a:p>
        </p:txBody>
      </p:sp>
      <p:sp>
        <p:nvSpPr>
          <p:cNvPr id="6" name="Title 1"/>
          <p:cNvSpPr txBox="1">
            <a:spLocks/>
          </p:cNvSpPr>
          <p:nvPr/>
        </p:nvSpPr>
        <p:spPr>
          <a:xfrm>
            <a:off x="457200" y="648000"/>
            <a:ext cx="8229600" cy="720000"/>
          </a:xfrm>
          <a:prstGeom prst="rect">
            <a:avLst/>
          </a:prstGeom>
        </p:spPr>
        <p:txBody>
          <a:bodyP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GB" sz="3200" b="1" dirty="0" smtClean="0"/>
              <a:t>Common Fisheries Policy [1]</a:t>
            </a:r>
            <a:endParaRPr lang="en-GB" sz="3200" b="1" dirty="0"/>
          </a:p>
        </p:txBody>
      </p:sp>
    </p:spTree>
    <p:extLst>
      <p:ext uri="{BB962C8B-B14F-4D97-AF65-F5344CB8AC3E}">
        <p14:creationId xmlns:p14="http://schemas.microsoft.com/office/powerpoint/2010/main" val="290504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484784"/>
            <a:ext cx="8229600" cy="4920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3050" indent="-273050">
              <a:lnSpc>
                <a:spcPct val="90000"/>
              </a:lnSpc>
              <a:spcBef>
                <a:spcPts val="600"/>
              </a:spcBef>
              <a:buClr>
                <a:schemeClr val="tx1"/>
              </a:buClr>
            </a:pPr>
            <a:r>
              <a:rPr lang="en-GB" altLang="en-US" sz="2400" dirty="0" smtClean="0">
                <a:solidFill>
                  <a:srgbClr val="FF0000"/>
                </a:solidFill>
              </a:rPr>
              <a:t>Reform package </a:t>
            </a:r>
            <a:r>
              <a:rPr lang="en-GB" altLang="en-US" sz="2400" dirty="0" smtClean="0"/>
              <a:t>sought to boost aquaculture production</a:t>
            </a:r>
          </a:p>
          <a:p>
            <a:pPr marL="273050" indent="-273050">
              <a:lnSpc>
                <a:spcPct val="90000"/>
              </a:lnSpc>
              <a:spcBef>
                <a:spcPts val="600"/>
              </a:spcBef>
            </a:pPr>
            <a:r>
              <a:rPr lang="en-IE" altLang="en-US" sz="2400" dirty="0" smtClean="0"/>
              <a:t>EC published the </a:t>
            </a:r>
            <a:r>
              <a:rPr lang="en-IE" altLang="en-US" sz="2400" dirty="0" smtClean="0">
                <a:solidFill>
                  <a:srgbClr val="FF0000"/>
                </a:solidFill>
              </a:rPr>
              <a:t>Strategic </a:t>
            </a:r>
            <a:r>
              <a:rPr lang="en-IE" altLang="en-US" sz="2400" dirty="0">
                <a:solidFill>
                  <a:srgbClr val="FF0000"/>
                </a:solidFill>
              </a:rPr>
              <a:t>Guidelines for the sustainable development of EU aquaculture </a:t>
            </a:r>
            <a:r>
              <a:rPr lang="en-IE" altLang="en-US" sz="2400" dirty="0" smtClean="0"/>
              <a:t>(2013)</a:t>
            </a:r>
            <a:r>
              <a:rPr lang="en-GB" altLang="en-US" sz="2400" dirty="0" smtClean="0">
                <a:solidFill>
                  <a:srgbClr val="FF0000"/>
                </a:solidFill>
              </a:rPr>
              <a:t> </a:t>
            </a:r>
          </a:p>
          <a:p>
            <a:pPr marL="273050" indent="-273050">
              <a:lnSpc>
                <a:spcPct val="90000"/>
              </a:lnSpc>
              <a:spcBef>
                <a:spcPts val="600"/>
              </a:spcBef>
            </a:pPr>
            <a:r>
              <a:rPr lang="en-GB" altLang="en-US" sz="2400" dirty="0" smtClean="0"/>
              <a:t>Four </a:t>
            </a:r>
            <a:r>
              <a:rPr lang="en-GB" altLang="en-US" sz="2400" dirty="0" smtClean="0">
                <a:solidFill>
                  <a:srgbClr val="FF0000"/>
                </a:solidFill>
              </a:rPr>
              <a:t>priority areas </a:t>
            </a:r>
            <a:r>
              <a:rPr lang="en-GB" altLang="en-US" sz="2400" dirty="0" smtClean="0"/>
              <a:t>identified:</a:t>
            </a:r>
          </a:p>
          <a:p>
            <a:pPr marL="673100" lvl="1" indent="-273050">
              <a:lnSpc>
                <a:spcPct val="90000"/>
              </a:lnSpc>
              <a:spcBef>
                <a:spcPts val="600"/>
              </a:spcBef>
              <a:buClr>
                <a:schemeClr val="tx1"/>
              </a:buClr>
            </a:pPr>
            <a:r>
              <a:rPr lang="en-IE" altLang="en-US" sz="2400" dirty="0" smtClean="0"/>
              <a:t>Reduce </a:t>
            </a:r>
            <a:r>
              <a:rPr lang="en-IE" altLang="en-US" sz="2400" dirty="0"/>
              <a:t>administrative burdens</a:t>
            </a:r>
          </a:p>
          <a:p>
            <a:pPr marL="673100" lvl="1" indent="-273050">
              <a:lnSpc>
                <a:spcPct val="90000"/>
              </a:lnSpc>
              <a:spcBef>
                <a:spcPts val="600"/>
              </a:spcBef>
              <a:buClr>
                <a:schemeClr val="tx1"/>
              </a:buClr>
            </a:pPr>
            <a:r>
              <a:rPr lang="en-IE" altLang="en-US" sz="2400" dirty="0" smtClean="0"/>
              <a:t>Improve access </a:t>
            </a:r>
            <a:r>
              <a:rPr lang="en-IE" altLang="en-US" sz="2400" dirty="0"/>
              <a:t>to space and water</a:t>
            </a:r>
          </a:p>
          <a:p>
            <a:pPr marL="673100" lvl="1" indent="-273050">
              <a:lnSpc>
                <a:spcPct val="90000"/>
              </a:lnSpc>
              <a:spcBef>
                <a:spcPts val="600"/>
              </a:spcBef>
              <a:buClr>
                <a:schemeClr val="tx1"/>
              </a:buClr>
            </a:pPr>
            <a:r>
              <a:rPr lang="en-IE" altLang="en-US" sz="2400" dirty="0" smtClean="0"/>
              <a:t>Increase competitiveness</a:t>
            </a:r>
            <a:endParaRPr lang="en-IE" altLang="en-US" sz="2400" dirty="0"/>
          </a:p>
          <a:p>
            <a:pPr marL="673100" lvl="1" indent="-273050">
              <a:lnSpc>
                <a:spcPct val="90000"/>
              </a:lnSpc>
              <a:spcBef>
                <a:spcPts val="600"/>
              </a:spcBef>
              <a:buClr>
                <a:schemeClr val="tx1"/>
              </a:buClr>
            </a:pPr>
            <a:r>
              <a:rPr lang="en-IE" altLang="en-US" sz="2400" dirty="0" smtClean="0"/>
              <a:t>Exploit competitive </a:t>
            </a:r>
            <a:r>
              <a:rPr lang="en-IE" altLang="en-US" sz="2400" dirty="0"/>
              <a:t>advantages due to high quality, health and environmental </a:t>
            </a:r>
            <a:r>
              <a:rPr lang="en-IE" altLang="en-US" sz="2400" dirty="0" smtClean="0"/>
              <a:t>standards</a:t>
            </a:r>
            <a:endParaRPr lang="en-GB" altLang="en-US" sz="2400" dirty="0"/>
          </a:p>
          <a:p>
            <a:pPr marL="273050" indent="-273050">
              <a:lnSpc>
                <a:spcPct val="90000"/>
              </a:lnSpc>
              <a:spcBef>
                <a:spcPts val="600"/>
              </a:spcBef>
            </a:pPr>
            <a:r>
              <a:rPr lang="en-GB" altLang="en-US" sz="2400" dirty="0" smtClean="0"/>
              <a:t>Member States requested to produce </a:t>
            </a:r>
            <a:r>
              <a:rPr lang="en-GB" altLang="en-US" sz="2400" dirty="0" smtClean="0">
                <a:solidFill>
                  <a:srgbClr val="FF0000"/>
                </a:solidFill>
              </a:rPr>
              <a:t>Multi-annual National Strategic Plans</a:t>
            </a:r>
            <a:r>
              <a:rPr lang="en-GB" altLang="en-US" sz="2400" dirty="0" smtClean="0"/>
              <a:t> to promote aquaculture</a:t>
            </a:r>
          </a:p>
          <a:p>
            <a:pPr marL="273050" indent="-273050">
              <a:lnSpc>
                <a:spcPct val="90000"/>
              </a:lnSpc>
              <a:spcBef>
                <a:spcPts val="600"/>
              </a:spcBef>
            </a:pPr>
            <a:r>
              <a:rPr lang="en-GB" altLang="en-US" sz="2400" dirty="0" smtClean="0"/>
              <a:t>27 Plans produced </a:t>
            </a:r>
            <a:endParaRPr lang="en-IE" altLang="en-US" sz="2400" dirty="0" smtClean="0"/>
          </a:p>
        </p:txBody>
      </p:sp>
      <p:sp>
        <p:nvSpPr>
          <p:cNvPr id="6" name="Title 1"/>
          <p:cNvSpPr txBox="1">
            <a:spLocks/>
          </p:cNvSpPr>
          <p:nvPr/>
        </p:nvSpPr>
        <p:spPr>
          <a:xfrm>
            <a:off x="457200" y="648000"/>
            <a:ext cx="8229600" cy="720000"/>
          </a:xfrm>
          <a:prstGeom prst="rect">
            <a:avLst/>
          </a:prstGeom>
        </p:spPr>
        <p:txBody>
          <a:bodyP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GB" sz="3200" b="1" dirty="0" smtClean="0"/>
              <a:t>Common Fisheries Policy [2]</a:t>
            </a:r>
            <a:endParaRPr lang="en-GB" sz="3200" b="1" dirty="0"/>
          </a:p>
        </p:txBody>
      </p:sp>
    </p:spTree>
    <p:extLst>
      <p:ext uri="{BB962C8B-B14F-4D97-AF65-F5344CB8AC3E}">
        <p14:creationId xmlns:p14="http://schemas.microsoft.com/office/powerpoint/2010/main" val="2999769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956" y="1412776"/>
            <a:ext cx="4154310" cy="4524315"/>
          </a:xfrm>
          <a:prstGeom prst="rect">
            <a:avLst/>
          </a:prstGeom>
          <a:noFill/>
        </p:spPr>
        <p:txBody>
          <a:bodyPr wrap="square" rtlCol="0">
            <a:spAutoFit/>
          </a:bodyPr>
          <a:lstStyle/>
          <a:p>
            <a:pPr fontAlgn="auto">
              <a:spcAft>
                <a:spcPts val="0"/>
              </a:spcAft>
            </a:pPr>
            <a:endParaRPr lang="en-GB" sz="1200" b="1" i="1" dirty="0" smtClean="0">
              <a:solidFill>
                <a:schemeClr val="tx2"/>
              </a:solidFill>
            </a:endParaRPr>
          </a:p>
          <a:p>
            <a:pPr fontAlgn="auto">
              <a:spcAft>
                <a:spcPts val="0"/>
              </a:spcAft>
            </a:pPr>
            <a:r>
              <a:rPr lang="en-GB" sz="2000" b="1" dirty="0" smtClean="0"/>
              <a:t>Multi-annual National Strategic Plans</a:t>
            </a:r>
          </a:p>
          <a:p>
            <a:pPr fontAlgn="auto">
              <a:spcAft>
                <a:spcPts val="0"/>
              </a:spcAft>
            </a:pPr>
            <a:endParaRPr lang="en-GB" sz="2000" dirty="0"/>
          </a:p>
          <a:p>
            <a:pPr fontAlgn="auto">
              <a:spcAft>
                <a:spcPts val="0"/>
              </a:spcAft>
            </a:pPr>
            <a:r>
              <a:rPr lang="en-GB" sz="2000" dirty="0" smtClean="0"/>
              <a:t>Member States encouraged to define their own </a:t>
            </a:r>
            <a:r>
              <a:rPr lang="en-GB" sz="2000" b="1" dirty="0" smtClean="0">
                <a:solidFill>
                  <a:srgbClr val="FF0000"/>
                </a:solidFill>
              </a:rPr>
              <a:t>national targets </a:t>
            </a:r>
            <a:r>
              <a:rPr lang="en-GB" sz="2000" dirty="0" smtClean="0"/>
              <a:t>based on their:</a:t>
            </a:r>
          </a:p>
          <a:p>
            <a:pPr marL="342900" indent="-342900" fontAlgn="auto">
              <a:spcAft>
                <a:spcPts val="0"/>
              </a:spcAft>
              <a:buFont typeface="Arial" panose="020B0604020202020204" pitchFamily="34" charset="0"/>
              <a:buChar char="•"/>
            </a:pPr>
            <a:r>
              <a:rPr lang="en-GB" sz="2000" dirty="0" smtClean="0"/>
              <a:t>Current positions, </a:t>
            </a:r>
          </a:p>
          <a:p>
            <a:pPr marL="342900" indent="-342900" fontAlgn="auto">
              <a:spcAft>
                <a:spcPts val="0"/>
              </a:spcAft>
              <a:buFont typeface="Arial" panose="020B0604020202020204" pitchFamily="34" charset="0"/>
              <a:buChar char="•"/>
            </a:pPr>
            <a:r>
              <a:rPr lang="en-GB" sz="2000" dirty="0" smtClean="0"/>
              <a:t>National circumstances and </a:t>
            </a:r>
          </a:p>
          <a:p>
            <a:pPr marL="342900" indent="-342900" fontAlgn="auto">
              <a:spcAft>
                <a:spcPts val="0"/>
              </a:spcAft>
              <a:buFont typeface="Arial" panose="020B0604020202020204" pitchFamily="34" charset="0"/>
              <a:buChar char="•"/>
            </a:pPr>
            <a:r>
              <a:rPr lang="en-GB" sz="2000" dirty="0" smtClean="0"/>
              <a:t>Institutional arrangements. </a:t>
            </a:r>
          </a:p>
          <a:p>
            <a:pPr fontAlgn="auto">
              <a:spcAft>
                <a:spcPts val="0"/>
              </a:spcAft>
            </a:pPr>
            <a:endParaRPr lang="en-GB" sz="1600" dirty="0"/>
          </a:p>
          <a:p>
            <a:pPr fontAlgn="auto">
              <a:spcAft>
                <a:spcPts val="0"/>
              </a:spcAft>
            </a:pPr>
            <a:r>
              <a:rPr lang="en-GB" sz="2000" dirty="0" smtClean="0"/>
              <a:t>Four priority areas:</a:t>
            </a:r>
          </a:p>
          <a:p>
            <a:pPr marL="457200" indent="-457200" fontAlgn="auto">
              <a:spcAft>
                <a:spcPts val="0"/>
              </a:spcAft>
              <a:buFont typeface="+mj-lt"/>
              <a:buAutoNum type="arabicPeriod"/>
            </a:pPr>
            <a:r>
              <a:rPr lang="en-IE" sz="2000" b="1" dirty="0" smtClean="0">
                <a:solidFill>
                  <a:srgbClr val="C00000"/>
                </a:solidFill>
              </a:rPr>
              <a:t>Administrative procedures</a:t>
            </a:r>
            <a:r>
              <a:rPr lang="en-IE" sz="2000" dirty="0" smtClean="0">
                <a:solidFill>
                  <a:srgbClr val="C00000"/>
                </a:solidFill>
              </a:rPr>
              <a:t> </a:t>
            </a:r>
          </a:p>
          <a:p>
            <a:pPr marL="457200" indent="-457200" fontAlgn="auto">
              <a:spcAft>
                <a:spcPts val="0"/>
              </a:spcAft>
              <a:buFont typeface="+mj-lt"/>
              <a:buAutoNum type="arabicPeriod"/>
            </a:pPr>
            <a:r>
              <a:rPr lang="en-IE" sz="2000" b="1" dirty="0" smtClean="0">
                <a:solidFill>
                  <a:srgbClr val="C00000"/>
                </a:solidFill>
              </a:rPr>
              <a:t>Coordinated spatial planning</a:t>
            </a:r>
            <a:endParaRPr lang="en-IE" sz="2000" dirty="0" smtClean="0">
              <a:solidFill>
                <a:srgbClr val="C00000"/>
              </a:solidFill>
            </a:endParaRPr>
          </a:p>
          <a:p>
            <a:pPr marL="457200" indent="-457200" fontAlgn="auto">
              <a:spcAft>
                <a:spcPts val="0"/>
              </a:spcAft>
              <a:buFont typeface="+mj-lt"/>
              <a:buAutoNum type="arabicPeriod"/>
            </a:pPr>
            <a:r>
              <a:rPr lang="en-IE" sz="2000" dirty="0" smtClean="0"/>
              <a:t>Competitiveness and </a:t>
            </a:r>
          </a:p>
          <a:p>
            <a:pPr marL="457200" indent="-457200" fontAlgn="auto">
              <a:spcAft>
                <a:spcPts val="0"/>
              </a:spcAft>
              <a:buFont typeface="+mj-lt"/>
              <a:buAutoNum type="arabicPeriod"/>
            </a:pPr>
            <a:r>
              <a:rPr lang="en-IE" sz="2000" dirty="0" smtClean="0"/>
              <a:t>A level playing field</a:t>
            </a:r>
            <a:endParaRPr lang="en-GB" sz="2000" dirty="0" smtClean="0"/>
          </a:p>
        </p:txBody>
      </p:sp>
      <p:sp>
        <p:nvSpPr>
          <p:cNvPr id="5" name="TextBox 4"/>
          <p:cNvSpPr txBox="1"/>
          <p:nvPr/>
        </p:nvSpPr>
        <p:spPr>
          <a:xfrm>
            <a:off x="4504266" y="1414864"/>
            <a:ext cx="4391377" cy="4585871"/>
          </a:xfrm>
          <a:prstGeom prst="rect">
            <a:avLst/>
          </a:prstGeom>
          <a:noFill/>
        </p:spPr>
        <p:txBody>
          <a:bodyPr wrap="square" rtlCol="0">
            <a:spAutoFit/>
          </a:bodyPr>
          <a:lstStyle/>
          <a:p>
            <a:pPr fontAlgn="auto">
              <a:spcAft>
                <a:spcPts val="0"/>
              </a:spcAft>
            </a:pPr>
            <a:endParaRPr lang="en-GB" sz="1200" b="1" i="1" dirty="0" smtClean="0">
              <a:solidFill>
                <a:schemeClr val="tx2"/>
              </a:solidFill>
            </a:endParaRPr>
          </a:p>
          <a:p>
            <a:pPr algn="ctr" fontAlgn="auto">
              <a:spcAft>
                <a:spcPts val="0"/>
              </a:spcAft>
            </a:pPr>
            <a:r>
              <a:rPr lang="en-GB" sz="2000" b="1" dirty="0" smtClean="0"/>
              <a:t>Challenges identified at MS level</a:t>
            </a:r>
          </a:p>
          <a:p>
            <a:pPr marL="363538" indent="-188913" fontAlgn="auto">
              <a:spcAft>
                <a:spcPts val="0"/>
              </a:spcAft>
            </a:pPr>
            <a:r>
              <a:rPr lang="en-GB" sz="2000" i="1" dirty="0" smtClean="0"/>
              <a:t>Marine:</a:t>
            </a:r>
          </a:p>
          <a:p>
            <a:pPr marL="363538" indent="-188913" fontAlgn="auto">
              <a:spcAft>
                <a:spcPts val="0"/>
              </a:spcAft>
              <a:buFont typeface="Arial" panose="020B0604020202020204" pitchFamily="34" charset="0"/>
              <a:buChar char="•"/>
            </a:pPr>
            <a:r>
              <a:rPr lang="en-GB" sz="2000" dirty="0" smtClean="0"/>
              <a:t>Lack of available space in inshore, sheltered waters </a:t>
            </a:r>
          </a:p>
          <a:p>
            <a:pPr marL="363538" indent="-188913" fontAlgn="auto">
              <a:spcAft>
                <a:spcPts val="0"/>
              </a:spcAft>
              <a:buFont typeface="Arial" panose="020B0604020202020204" pitchFamily="34" charset="0"/>
              <a:buChar char="•"/>
            </a:pPr>
            <a:r>
              <a:rPr lang="en-GB" sz="2000" dirty="0" smtClean="0"/>
              <a:t>Complex administrative procedures</a:t>
            </a:r>
          </a:p>
          <a:p>
            <a:pPr marL="363538" indent="-188913" fontAlgn="auto">
              <a:spcAft>
                <a:spcPts val="0"/>
              </a:spcAft>
              <a:buFont typeface="Arial" panose="020B0604020202020204" pitchFamily="34" charset="0"/>
              <a:buChar char="•"/>
            </a:pPr>
            <a:r>
              <a:rPr lang="en-GB" sz="2000" dirty="0" smtClean="0"/>
              <a:t>Competitiveness of products</a:t>
            </a:r>
          </a:p>
          <a:p>
            <a:pPr marL="363538" indent="-188913" fontAlgn="auto">
              <a:spcAft>
                <a:spcPts val="0"/>
              </a:spcAft>
              <a:buFont typeface="Arial" panose="020B0604020202020204" pitchFamily="34" charset="0"/>
              <a:buChar char="•"/>
            </a:pPr>
            <a:r>
              <a:rPr lang="en-GB" sz="2000" dirty="0" smtClean="0"/>
              <a:t>Use of Research &amp; Development outputs</a:t>
            </a:r>
          </a:p>
          <a:p>
            <a:pPr marL="363538" indent="-188913" fontAlgn="auto">
              <a:spcAft>
                <a:spcPts val="0"/>
              </a:spcAft>
              <a:buFont typeface="Arial" panose="020B0604020202020204" pitchFamily="34" charset="0"/>
              <a:buChar char="•"/>
            </a:pPr>
            <a:r>
              <a:rPr lang="en-GB" sz="2000" dirty="0" smtClean="0"/>
              <a:t>Environmental conditions</a:t>
            </a:r>
          </a:p>
          <a:p>
            <a:pPr marL="363538" indent="-188913" fontAlgn="auto">
              <a:spcAft>
                <a:spcPts val="0"/>
              </a:spcAft>
            </a:pPr>
            <a:endParaRPr lang="en-GB" sz="2000" i="1" dirty="0" smtClean="0"/>
          </a:p>
          <a:p>
            <a:pPr marL="363538" indent="-188913" fontAlgn="auto">
              <a:spcAft>
                <a:spcPts val="0"/>
              </a:spcAft>
            </a:pPr>
            <a:r>
              <a:rPr lang="en-GB" sz="2000" i="1" dirty="0" smtClean="0"/>
              <a:t>Freshwater:</a:t>
            </a:r>
          </a:p>
          <a:p>
            <a:pPr marL="363538" indent="-188913" fontAlgn="auto">
              <a:spcAft>
                <a:spcPts val="0"/>
              </a:spcAft>
              <a:buFont typeface="Arial" panose="020B0604020202020204" pitchFamily="34" charset="0"/>
              <a:buChar char="•"/>
            </a:pPr>
            <a:r>
              <a:rPr lang="en-GB" sz="2000" dirty="0" smtClean="0"/>
              <a:t>Credit, investments and costs</a:t>
            </a:r>
          </a:p>
          <a:p>
            <a:pPr marL="363538" indent="-188913" fontAlgn="auto">
              <a:spcAft>
                <a:spcPts val="0"/>
              </a:spcAft>
              <a:buFont typeface="Arial" panose="020B0604020202020204" pitchFamily="34" charset="0"/>
              <a:buChar char="•"/>
            </a:pPr>
            <a:r>
              <a:rPr lang="en-GB" sz="2000" dirty="0" smtClean="0"/>
              <a:t>Fragmented structure of sector</a:t>
            </a:r>
          </a:p>
          <a:p>
            <a:pPr marL="363538" indent="-188913" fontAlgn="auto">
              <a:spcAft>
                <a:spcPts val="0"/>
              </a:spcAft>
              <a:buFont typeface="Arial" panose="020B0604020202020204" pitchFamily="34" charset="0"/>
              <a:buChar char="•"/>
            </a:pPr>
            <a:r>
              <a:rPr lang="en-GB" sz="2000" dirty="0" smtClean="0"/>
              <a:t>Lack of available space</a:t>
            </a:r>
          </a:p>
        </p:txBody>
      </p:sp>
      <p:sp>
        <p:nvSpPr>
          <p:cNvPr id="8" name="Title 2"/>
          <p:cNvSpPr>
            <a:spLocks noGrp="1"/>
          </p:cNvSpPr>
          <p:nvPr>
            <p:ph type="title" idx="4294967295"/>
          </p:nvPr>
        </p:nvSpPr>
        <p:spPr>
          <a:xfrm>
            <a:off x="457200" y="648000"/>
            <a:ext cx="8229600" cy="714375"/>
          </a:xfrm>
        </p:spPr>
        <p:txBody>
          <a:bodyPr>
            <a:normAutofit/>
          </a:bodyPr>
          <a:lstStyle/>
          <a:p>
            <a:r>
              <a:rPr lang="en-IE" sz="3200" b="1" dirty="0" smtClean="0"/>
              <a:t>EU Strategic Guidelines on Aquaculture [1]</a:t>
            </a:r>
            <a:endParaRPr lang="en-IE" sz="3200" b="1" dirty="0"/>
          </a:p>
        </p:txBody>
      </p:sp>
    </p:spTree>
    <p:extLst>
      <p:ext uri="{BB962C8B-B14F-4D97-AF65-F5344CB8AC3E}">
        <p14:creationId xmlns:p14="http://schemas.microsoft.com/office/powerpoint/2010/main" val="39964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1484784"/>
            <a:ext cx="8229600" cy="4920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600"/>
              </a:spcBef>
              <a:buClr>
                <a:schemeClr val="tx1"/>
              </a:buClr>
              <a:buNone/>
            </a:pPr>
            <a:r>
              <a:rPr lang="en-GB" altLang="en-US" sz="2400" dirty="0" smtClean="0"/>
              <a:t>Exercise</a:t>
            </a:r>
          </a:p>
          <a:p>
            <a:pPr marL="273050" indent="-273050">
              <a:lnSpc>
                <a:spcPct val="90000"/>
              </a:lnSpc>
              <a:spcBef>
                <a:spcPts val="600"/>
              </a:spcBef>
              <a:buClr>
                <a:schemeClr val="tx1"/>
              </a:buClr>
            </a:pPr>
            <a:r>
              <a:rPr lang="en-GB" altLang="en-US" sz="2400" dirty="0" smtClean="0">
                <a:solidFill>
                  <a:srgbClr val="FF0000"/>
                </a:solidFill>
              </a:rPr>
              <a:t>Critique </a:t>
            </a:r>
            <a:r>
              <a:rPr lang="en-GB" altLang="en-US" sz="2400" dirty="0" smtClean="0"/>
              <a:t>your National Strategic Plan for Aquaculture</a:t>
            </a:r>
          </a:p>
          <a:p>
            <a:pPr marL="273050" indent="-273050">
              <a:lnSpc>
                <a:spcPct val="90000"/>
              </a:lnSpc>
              <a:spcBef>
                <a:spcPts val="600"/>
              </a:spcBef>
              <a:buClr>
                <a:schemeClr val="tx1"/>
              </a:buClr>
            </a:pPr>
            <a:r>
              <a:rPr lang="en-GB" altLang="en-US" sz="2400" dirty="0" smtClean="0"/>
              <a:t>Possible considerations:</a:t>
            </a:r>
          </a:p>
          <a:p>
            <a:pPr marL="673100" lvl="1" indent="-273050">
              <a:lnSpc>
                <a:spcPct val="90000"/>
              </a:lnSpc>
              <a:spcBef>
                <a:spcPts val="600"/>
              </a:spcBef>
              <a:buClr>
                <a:schemeClr val="tx1"/>
              </a:buClr>
            </a:pPr>
            <a:r>
              <a:rPr lang="en-GB" altLang="en-US" sz="2400" dirty="0" smtClean="0"/>
              <a:t>Links to other regulatory frameworks</a:t>
            </a:r>
          </a:p>
          <a:p>
            <a:pPr marL="673100" lvl="1" indent="-273050">
              <a:lnSpc>
                <a:spcPct val="90000"/>
              </a:lnSpc>
              <a:spcBef>
                <a:spcPts val="600"/>
              </a:spcBef>
              <a:buClr>
                <a:schemeClr val="tx1"/>
              </a:buClr>
            </a:pPr>
            <a:r>
              <a:rPr lang="en-GB" altLang="en-US" sz="2400" dirty="0" smtClean="0"/>
              <a:t>Approaches to spatial planning</a:t>
            </a:r>
          </a:p>
          <a:p>
            <a:pPr marL="1073150" lvl="2" indent="-273050">
              <a:lnSpc>
                <a:spcPct val="90000"/>
              </a:lnSpc>
              <a:spcBef>
                <a:spcPts val="600"/>
              </a:spcBef>
              <a:buClr>
                <a:schemeClr val="tx1"/>
              </a:buClr>
            </a:pPr>
            <a:r>
              <a:rPr lang="en-GB" altLang="en-US" dirty="0" smtClean="0"/>
              <a:t>Recommended tools?</a:t>
            </a:r>
          </a:p>
          <a:p>
            <a:pPr marL="673100" lvl="1" indent="-273050">
              <a:lnSpc>
                <a:spcPct val="90000"/>
              </a:lnSpc>
              <a:spcBef>
                <a:spcPts val="600"/>
              </a:spcBef>
              <a:buClr>
                <a:schemeClr val="tx1"/>
              </a:buClr>
            </a:pPr>
            <a:r>
              <a:rPr lang="en-GB" altLang="en-US" sz="2400" dirty="0" smtClean="0"/>
              <a:t>Environmental monitoring</a:t>
            </a:r>
          </a:p>
          <a:p>
            <a:pPr marL="673100" lvl="1" indent="-273050">
              <a:lnSpc>
                <a:spcPct val="90000"/>
              </a:lnSpc>
              <a:spcBef>
                <a:spcPts val="600"/>
              </a:spcBef>
              <a:buClr>
                <a:schemeClr val="tx1"/>
              </a:buClr>
            </a:pPr>
            <a:r>
              <a:rPr lang="en-GB" altLang="en-US" sz="2400" dirty="0" smtClean="0"/>
              <a:t>Mention of EAA</a:t>
            </a:r>
          </a:p>
          <a:p>
            <a:pPr marL="273050" indent="-273050">
              <a:lnSpc>
                <a:spcPct val="90000"/>
              </a:lnSpc>
              <a:spcBef>
                <a:spcPts val="600"/>
              </a:spcBef>
              <a:buClr>
                <a:schemeClr val="tx1"/>
              </a:buClr>
            </a:pPr>
            <a:r>
              <a:rPr lang="en-GB" altLang="en-US" sz="2400" dirty="0" smtClean="0"/>
              <a:t>Is their scope to include EAA in total/part?</a:t>
            </a:r>
          </a:p>
          <a:p>
            <a:pPr marL="673100" lvl="1" indent="-273050">
              <a:lnSpc>
                <a:spcPct val="90000"/>
              </a:lnSpc>
              <a:spcBef>
                <a:spcPts val="600"/>
              </a:spcBef>
              <a:buClr>
                <a:schemeClr val="tx1"/>
              </a:buClr>
            </a:pPr>
            <a:r>
              <a:rPr lang="en-GB" altLang="en-US" sz="2400" dirty="0" smtClean="0"/>
              <a:t>Barriers</a:t>
            </a:r>
          </a:p>
          <a:p>
            <a:pPr marL="673100" lvl="1" indent="-273050">
              <a:lnSpc>
                <a:spcPct val="90000"/>
              </a:lnSpc>
              <a:spcBef>
                <a:spcPts val="600"/>
              </a:spcBef>
              <a:buClr>
                <a:schemeClr val="tx1"/>
              </a:buClr>
            </a:pPr>
            <a:r>
              <a:rPr lang="en-GB" altLang="en-US" sz="2400" dirty="0" smtClean="0"/>
              <a:t>Opportunities</a:t>
            </a:r>
          </a:p>
          <a:p>
            <a:pPr marL="273050" indent="-273050">
              <a:lnSpc>
                <a:spcPct val="90000"/>
              </a:lnSpc>
              <a:spcBef>
                <a:spcPts val="600"/>
              </a:spcBef>
              <a:buClr>
                <a:schemeClr val="tx1"/>
              </a:buClr>
            </a:pPr>
            <a:endParaRPr lang="en-GB" altLang="en-US" sz="2400" dirty="0" smtClean="0"/>
          </a:p>
        </p:txBody>
      </p:sp>
      <p:sp>
        <p:nvSpPr>
          <p:cNvPr id="6" name="Title 1"/>
          <p:cNvSpPr txBox="1">
            <a:spLocks/>
          </p:cNvSpPr>
          <p:nvPr/>
        </p:nvSpPr>
        <p:spPr>
          <a:xfrm>
            <a:off x="457200" y="648000"/>
            <a:ext cx="8229600" cy="720000"/>
          </a:xfrm>
          <a:prstGeom prst="rect">
            <a:avLst/>
          </a:prstGeom>
        </p:spPr>
        <p:txBody>
          <a:bodyP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IE" sz="3200" b="1" dirty="0"/>
              <a:t>EU Strategic Guidelines on </a:t>
            </a:r>
            <a:r>
              <a:rPr lang="en-IE" sz="3200" b="1" dirty="0" smtClean="0"/>
              <a:t>Aquaculture [2]</a:t>
            </a:r>
            <a:endParaRPr lang="en-GB" sz="3200" b="1" dirty="0"/>
          </a:p>
        </p:txBody>
      </p:sp>
    </p:spTree>
    <p:extLst>
      <p:ext uri="{BB962C8B-B14F-4D97-AF65-F5344CB8AC3E}">
        <p14:creationId xmlns:p14="http://schemas.microsoft.com/office/powerpoint/2010/main" val="289819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p:spPr>
        <p:txBody>
          <a:bodyPr/>
          <a:lstStyle/>
          <a:p>
            <a:r>
              <a:rPr lang="en-IE" dirty="0" smtClean="0"/>
              <a:t>Legal basis for EU law on environment, fisheries and aquaculture</a:t>
            </a:r>
          </a:p>
          <a:p>
            <a:r>
              <a:rPr lang="en-IE" dirty="0" smtClean="0"/>
              <a:t>Key EU legal instruments for marine / coastal management</a:t>
            </a:r>
          </a:p>
          <a:p>
            <a:r>
              <a:rPr lang="en-IE" dirty="0"/>
              <a:t>Conservation</a:t>
            </a:r>
          </a:p>
          <a:p>
            <a:r>
              <a:rPr lang="en-IE" dirty="0" smtClean="0"/>
              <a:t>Impact assessment processes</a:t>
            </a:r>
          </a:p>
        </p:txBody>
      </p:sp>
      <p:sp>
        <p:nvSpPr>
          <p:cNvPr id="2" name="Title 1"/>
          <p:cNvSpPr>
            <a:spLocks noGrp="1"/>
          </p:cNvSpPr>
          <p:nvPr>
            <p:ph type="title" idx="4294967295"/>
          </p:nvPr>
        </p:nvSpPr>
        <p:spPr>
          <a:xfrm>
            <a:off x="457200" y="648000"/>
            <a:ext cx="8229600" cy="720000"/>
          </a:xfrm>
        </p:spPr>
        <p:txBody>
          <a:bodyPr>
            <a:normAutofit/>
          </a:bodyPr>
          <a:lstStyle/>
          <a:p>
            <a:r>
              <a:rPr lang="en-IE" sz="3600" b="1" dirty="0" smtClean="0"/>
              <a:t>Overview</a:t>
            </a:r>
            <a:endParaRPr lang="en-IE" sz="3600" b="1" dirty="0"/>
          </a:p>
        </p:txBody>
      </p:sp>
    </p:spTree>
    <p:extLst>
      <p:ext uri="{BB962C8B-B14F-4D97-AF65-F5344CB8AC3E}">
        <p14:creationId xmlns:p14="http://schemas.microsoft.com/office/powerpoint/2010/main" val="47997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idx="4294967295"/>
          </p:nvPr>
        </p:nvSpPr>
        <p:spPr>
          <a:xfrm>
            <a:off x="464344" y="1858963"/>
            <a:ext cx="8215312" cy="1141412"/>
          </a:xfrm>
        </p:spPr>
        <p:txBody>
          <a:bodyPr>
            <a:normAutofit/>
          </a:bodyPr>
          <a:lstStyle/>
          <a:p>
            <a:r>
              <a:rPr lang="en-IE" altLang="en-US" sz="3600" b="1" dirty="0" smtClean="0"/>
              <a:t>Impact Assessment: SEA, AA and EIA</a:t>
            </a:r>
          </a:p>
        </p:txBody>
      </p:sp>
    </p:spTree>
    <p:extLst>
      <p:ext uri="{BB962C8B-B14F-4D97-AF65-F5344CB8AC3E}">
        <p14:creationId xmlns:p14="http://schemas.microsoft.com/office/powerpoint/2010/main" val="108502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7519" y="1556792"/>
            <a:ext cx="8208962" cy="4122737"/>
          </a:xfrm>
        </p:spPr>
        <p:txBody>
          <a:bodyPr>
            <a:noAutofit/>
          </a:bodyPr>
          <a:lstStyle/>
          <a:p>
            <a:pPr>
              <a:spcBef>
                <a:spcPts val="0"/>
              </a:spcBef>
            </a:pPr>
            <a:r>
              <a:rPr lang="en-IE" sz="2800" dirty="0" smtClean="0"/>
              <a:t>Needs to answer:</a:t>
            </a:r>
          </a:p>
          <a:p>
            <a:pPr lvl="1">
              <a:spcBef>
                <a:spcPts val="0"/>
              </a:spcBef>
            </a:pPr>
            <a:r>
              <a:rPr lang="en-IE" dirty="0" smtClean="0"/>
              <a:t>what the problem is, </a:t>
            </a:r>
          </a:p>
          <a:p>
            <a:pPr lvl="1">
              <a:spcBef>
                <a:spcPts val="0"/>
              </a:spcBef>
            </a:pPr>
            <a:r>
              <a:rPr lang="en-IE" dirty="0" smtClean="0"/>
              <a:t>what the objectives to be pursued are, </a:t>
            </a:r>
          </a:p>
          <a:p>
            <a:pPr lvl="1">
              <a:spcBef>
                <a:spcPts val="0"/>
              </a:spcBef>
            </a:pPr>
            <a:r>
              <a:rPr lang="en-IE" dirty="0" smtClean="0"/>
              <a:t>what the options are, </a:t>
            </a:r>
          </a:p>
          <a:p>
            <a:pPr lvl="1">
              <a:spcBef>
                <a:spcPts val="0"/>
              </a:spcBef>
            </a:pPr>
            <a:r>
              <a:rPr lang="en-IE" dirty="0" smtClean="0"/>
              <a:t>what their possible impacts are and </a:t>
            </a:r>
          </a:p>
          <a:p>
            <a:pPr lvl="1">
              <a:spcBef>
                <a:spcPts val="0"/>
              </a:spcBef>
            </a:pPr>
            <a:r>
              <a:rPr lang="en-IE" dirty="0" smtClean="0"/>
              <a:t>how the options compare.</a:t>
            </a:r>
          </a:p>
          <a:p>
            <a:pPr>
              <a:spcBef>
                <a:spcPts val="0"/>
              </a:spcBef>
            </a:pPr>
            <a:r>
              <a:rPr lang="en-IE" sz="2800" dirty="0" smtClean="0"/>
              <a:t>Must ensure the</a:t>
            </a:r>
            <a:r>
              <a:rPr lang="en-IE" sz="2800" dirty="0" smtClean="0">
                <a:solidFill>
                  <a:srgbClr val="002060"/>
                </a:solidFill>
              </a:rPr>
              <a:t> </a:t>
            </a:r>
            <a:r>
              <a:rPr lang="en-IE" sz="2800" b="1" dirty="0" smtClean="0">
                <a:solidFill>
                  <a:srgbClr val="FF0000"/>
                </a:solidFill>
              </a:rPr>
              <a:t>balanced</a:t>
            </a:r>
            <a:r>
              <a:rPr lang="en-IE" sz="2800" dirty="0" smtClean="0"/>
              <a:t> assessment of economic, environmental and social impacts of proposals and avoid unintended and unexpected side effects.</a:t>
            </a:r>
            <a:endParaRPr lang="en-IE" sz="2800" dirty="0"/>
          </a:p>
        </p:txBody>
      </p:sp>
      <p:sp>
        <p:nvSpPr>
          <p:cNvPr id="5" name="Title 1"/>
          <p:cNvSpPr txBox="1">
            <a:spLocks/>
          </p:cNvSpPr>
          <p:nvPr/>
        </p:nvSpPr>
        <p:spPr>
          <a:xfrm>
            <a:off x="466725"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Impact Assessment</a:t>
            </a:r>
            <a:endParaRPr lang="en-GB" b="1" dirty="0"/>
          </a:p>
        </p:txBody>
      </p:sp>
    </p:spTree>
    <p:extLst>
      <p:ext uri="{BB962C8B-B14F-4D97-AF65-F5344CB8AC3E}">
        <p14:creationId xmlns:p14="http://schemas.microsoft.com/office/powerpoint/2010/main" val="2826308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50280847"/>
              </p:ext>
            </p:extLst>
          </p:nvPr>
        </p:nvGraphicFramePr>
        <p:xfrm>
          <a:off x="179509" y="1584920"/>
          <a:ext cx="8784978" cy="5228456"/>
        </p:xfrm>
        <a:graphic>
          <a:graphicData uri="http://schemas.openxmlformats.org/drawingml/2006/table">
            <a:tbl>
              <a:tblPr firstRow="1" bandRow="1">
                <a:tableStyleId>{5C22544A-7EE6-4342-B048-85BDC9FD1C3A}</a:tableStyleId>
              </a:tblPr>
              <a:tblGrid>
                <a:gridCol w="2736307">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3240359">
                  <a:extLst>
                    <a:ext uri="{9D8B030D-6E8A-4147-A177-3AD203B41FA5}">
                      <a16:colId xmlns:a16="http://schemas.microsoft.com/office/drawing/2014/main" val="20002"/>
                    </a:ext>
                  </a:extLst>
                </a:gridCol>
              </a:tblGrid>
              <a:tr h="504056">
                <a:tc>
                  <a:txBody>
                    <a:bodyPr/>
                    <a:lstStyle/>
                    <a:p>
                      <a:pPr algn="ctr"/>
                      <a:r>
                        <a:rPr lang="en-IE" sz="2200" dirty="0" smtClean="0">
                          <a:solidFill>
                            <a:schemeClr val="bg1"/>
                          </a:solidFill>
                        </a:rPr>
                        <a:t>SEA</a:t>
                      </a:r>
                      <a:endParaRPr lang="en-IE" sz="2200" dirty="0">
                        <a:solidFill>
                          <a:schemeClr val="bg1"/>
                        </a:solidFill>
                      </a:endParaRPr>
                    </a:p>
                  </a:txBody>
                  <a:tcPr>
                    <a:solidFill>
                      <a:srgbClr val="4F81BD"/>
                    </a:solidFill>
                  </a:tcPr>
                </a:tc>
                <a:tc>
                  <a:txBody>
                    <a:bodyPr/>
                    <a:lstStyle/>
                    <a:p>
                      <a:pPr algn="ctr"/>
                      <a:r>
                        <a:rPr lang="en-IE" sz="2200" dirty="0" smtClean="0">
                          <a:solidFill>
                            <a:schemeClr val="bg1"/>
                          </a:solidFill>
                        </a:rPr>
                        <a:t>EIA</a:t>
                      </a:r>
                      <a:endParaRPr lang="en-IE" sz="2200" dirty="0">
                        <a:solidFill>
                          <a:schemeClr val="bg1"/>
                        </a:solidFill>
                      </a:endParaRPr>
                    </a:p>
                  </a:txBody>
                  <a:tcPr>
                    <a:solidFill>
                      <a:srgbClr val="4F81BD"/>
                    </a:solidFill>
                  </a:tcPr>
                </a:tc>
                <a:tc>
                  <a:txBody>
                    <a:bodyPr/>
                    <a:lstStyle/>
                    <a:p>
                      <a:pPr algn="ctr"/>
                      <a:r>
                        <a:rPr lang="en-IE" sz="2200" dirty="0" smtClean="0">
                          <a:solidFill>
                            <a:schemeClr val="bg1"/>
                          </a:solidFill>
                        </a:rPr>
                        <a:t>Appropriate Assessment </a:t>
                      </a:r>
                      <a:endParaRPr lang="en-IE" sz="2200" dirty="0">
                        <a:solidFill>
                          <a:schemeClr val="bg1"/>
                        </a:solidFill>
                      </a:endParaRPr>
                    </a:p>
                  </a:txBody>
                  <a:tcPr>
                    <a:solidFill>
                      <a:srgbClr val="4F81BD"/>
                    </a:solidFill>
                  </a:tcPr>
                </a:tc>
                <a:extLst>
                  <a:ext uri="{0D108BD9-81ED-4DB2-BD59-A6C34878D82A}">
                    <a16:rowId xmlns:a16="http://schemas.microsoft.com/office/drawing/2014/main" val="10000"/>
                  </a:ext>
                </a:extLst>
              </a:tr>
              <a:tr h="703665">
                <a:tc>
                  <a:txBody>
                    <a:bodyPr/>
                    <a:lstStyle/>
                    <a:p>
                      <a:r>
                        <a:rPr lang="en-IE" sz="2200" dirty="0" smtClean="0"/>
                        <a:t>Strategic level</a:t>
                      </a:r>
                      <a:endParaRPr lang="en-IE" sz="2200" dirty="0"/>
                    </a:p>
                  </a:txBody>
                  <a:tcPr>
                    <a:solidFill>
                      <a:srgbClr val="D0D8E8"/>
                    </a:solidFill>
                  </a:tcPr>
                </a:tc>
                <a:tc>
                  <a:txBody>
                    <a:bodyPr/>
                    <a:lstStyle/>
                    <a:p>
                      <a:r>
                        <a:rPr lang="en-IE" sz="2200" dirty="0" smtClean="0"/>
                        <a:t>Site level</a:t>
                      </a:r>
                      <a:endParaRPr lang="en-IE" sz="2200" dirty="0"/>
                    </a:p>
                  </a:txBody>
                  <a:tcPr>
                    <a:solidFill>
                      <a:srgbClr val="D0D8E8"/>
                    </a:solidFill>
                  </a:tcPr>
                </a:tc>
                <a:tc>
                  <a:txBody>
                    <a:bodyPr/>
                    <a:lstStyle/>
                    <a:p>
                      <a:r>
                        <a:rPr lang="en-IE" sz="2200" dirty="0" smtClean="0"/>
                        <a:t>Natura 2000 site and its conservation objectives</a:t>
                      </a:r>
                      <a:endParaRPr lang="en-IE" sz="2200" dirty="0"/>
                    </a:p>
                  </a:txBody>
                  <a:tcPr>
                    <a:solidFill>
                      <a:srgbClr val="D0D8E8"/>
                    </a:solidFill>
                  </a:tcPr>
                </a:tc>
                <a:extLst>
                  <a:ext uri="{0D108BD9-81ED-4DB2-BD59-A6C34878D82A}">
                    <a16:rowId xmlns:a16="http://schemas.microsoft.com/office/drawing/2014/main" val="10001"/>
                  </a:ext>
                </a:extLst>
              </a:tr>
              <a:tr h="1306806">
                <a:tc>
                  <a:txBody>
                    <a:bodyPr/>
                    <a:lstStyle/>
                    <a:p>
                      <a:r>
                        <a:rPr lang="en-IE" sz="2200" kern="1200" baseline="0" dirty="0" smtClean="0">
                          <a:solidFill>
                            <a:schemeClr val="dk1"/>
                          </a:solidFill>
                          <a:latin typeface="+mn-lt"/>
                          <a:ea typeface="+mn-ea"/>
                          <a:cs typeface="+mn-cs"/>
                        </a:rPr>
                        <a:t>Takes place at early stages of decision-making cycle: aims to prevent impacts</a:t>
                      </a:r>
                      <a:endParaRPr lang="en-IE" sz="2200" dirty="0"/>
                    </a:p>
                  </a:txBody>
                  <a:tcPr>
                    <a:solidFill>
                      <a:srgbClr val="8EB4E3"/>
                    </a:solidFill>
                  </a:tcPr>
                </a:tc>
                <a:tc>
                  <a:txBody>
                    <a:bodyPr/>
                    <a:lstStyle/>
                    <a:p>
                      <a:r>
                        <a:rPr lang="en-IE" sz="2200" kern="1200" baseline="0" dirty="0" smtClean="0">
                          <a:solidFill>
                            <a:schemeClr val="dk1"/>
                          </a:solidFill>
                          <a:latin typeface="+mn-lt"/>
                          <a:ea typeface="+mn-ea"/>
                          <a:cs typeface="+mn-cs"/>
                        </a:rPr>
                        <a:t>Takes place near the end of decision-making cycle: aims to minimise impacts</a:t>
                      </a:r>
                      <a:endParaRPr lang="en-IE" sz="2200" dirty="0"/>
                    </a:p>
                  </a:txBody>
                  <a:tcPr>
                    <a:solidFill>
                      <a:srgbClr val="8EB4E3"/>
                    </a:solidFill>
                  </a:tcPr>
                </a:tc>
                <a:tc>
                  <a:txBody>
                    <a:bodyPr/>
                    <a:lstStyle/>
                    <a:p>
                      <a:r>
                        <a:rPr lang="en-IE" sz="2200" dirty="0" smtClean="0"/>
                        <a:t>Takes place early</a:t>
                      </a:r>
                      <a:r>
                        <a:rPr lang="en-IE" sz="2200" baseline="0" dirty="0" smtClean="0"/>
                        <a:t> in the process (screening)</a:t>
                      </a:r>
                      <a:endParaRPr lang="en-IE" sz="2200" dirty="0"/>
                    </a:p>
                  </a:txBody>
                  <a:tcPr>
                    <a:solidFill>
                      <a:srgbClr val="8EB4E3"/>
                    </a:solidFill>
                  </a:tcPr>
                </a:tc>
                <a:extLst>
                  <a:ext uri="{0D108BD9-81ED-4DB2-BD59-A6C34878D82A}">
                    <a16:rowId xmlns:a16="http://schemas.microsoft.com/office/drawing/2014/main" val="10002"/>
                  </a:ext>
                </a:extLst>
              </a:tr>
              <a:tr h="407679">
                <a:tc>
                  <a:txBody>
                    <a:bodyPr/>
                    <a:lstStyle/>
                    <a:p>
                      <a:r>
                        <a:rPr lang="en-IE" sz="2200" kern="1200" baseline="0" dirty="0" smtClean="0">
                          <a:solidFill>
                            <a:schemeClr val="dk1"/>
                          </a:solidFill>
                          <a:latin typeface="+mn-lt"/>
                          <a:ea typeface="+mn-ea"/>
                          <a:cs typeface="+mn-cs"/>
                        </a:rPr>
                        <a:t>Emphasis on meeting environmental objectives, maintaining natural systems</a:t>
                      </a:r>
                      <a:endParaRPr lang="en-IE" sz="2200" dirty="0"/>
                    </a:p>
                  </a:txBody>
                  <a:tcPr>
                    <a:solidFill>
                      <a:srgbClr val="D0D8E8"/>
                    </a:solidFill>
                  </a:tcPr>
                </a:tc>
                <a:tc>
                  <a:txBody>
                    <a:bodyPr/>
                    <a:lstStyle/>
                    <a:p>
                      <a:r>
                        <a:rPr lang="en-IE" sz="2200" kern="1200" baseline="0" dirty="0" smtClean="0">
                          <a:solidFill>
                            <a:schemeClr val="dk1"/>
                          </a:solidFill>
                          <a:latin typeface="+mn-lt"/>
                          <a:ea typeface="+mn-ea"/>
                          <a:cs typeface="+mn-cs"/>
                        </a:rPr>
                        <a:t>Emphasis on mitigating and minimising impacts</a:t>
                      </a:r>
                      <a:endParaRPr lang="en-IE" sz="2200" dirty="0"/>
                    </a:p>
                  </a:txBody>
                  <a:tcPr>
                    <a:solidFill>
                      <a:srgbClr val="D0D8E8"/>
                    </a:solidFill>
                  </a:tcPr>
                </a:tc>
                <a:tc>
                  <a:txBody>
                    <a:bodyPr/>
                    <a:lstStyle/>
                    <a:p>
                      <a:r>
                        <a:rPr lang="en-IE" sz="2200" dirty="0" smtClean="0"/>
                        <a:t>Emphasis on possible nature conservation implications of any plan or project on Natura 2000 site</a:t>
                      </a:r>
                      <a:endParaRPr lang="en-IE" sz="2200" dirty="0"/>
                    </a:p>
                  </a:txBody>
                  <a:tcPr>
                    <a:solidFill>
                      <a:srgbClr val="D0D8E8"/>
                    </a:solidFill>
                  </a:tcPr>
                </a:tc>
                <a:extLst>
                  <a:ext uri="{0D108BD9-81ED-4DB2-BD59-A6C34878D82A}">
                    <a16:rowId xmlns:a16="http://schemas.microsoft.com/office/drawing/2014/main" val="10003"/>
                  </a:ext>
                </a:extLst>
              </a:tr>
              <a:tr h="407679">
                <a:tc>
                  <a:txBody>
                    <a:bodyPr/>
                    <a:lstStyle/>
                    <a:p>
                      <a:r>
                        <a:rPr lang="en-IE" sz="2200" kern="1200" baseline="0" dirty="0" smtClean="0">
                          <a:solidFill>
                            <a:schemeClr val="dk1"/>
                          </a:solidFill>
                          <a:latin typeface="+mn-lt"/>
                          <a:ea typeface="+mn-ea"/>
                          <a:cs typeface="+mn-cs"/>
                        </a:rPr>
                        <a:t>Broad perspective, lower level of detail</a:t>
                      </a:r>
                      <a:endParaRPr lang="en-IE" sz="2200" dirty="0"/>
                    </a:p>
                  </a:txBody>
                  <a:tcPr>
                    <a:solidFill>
                      <a:srgbClr val="8EB4E3"/>
                    </a:solidFill>
                  </a:tcPr>
                </a:tc>
                <a:tc>
                  <a:txBody>
                    <a:bodyPr/>
                    <a:lstStyle/>
                    <a:p>
                      <a:r>
                        <a:rPr lang="en-IE" sz="2200" kern="1200" baseline="0" dirty="0" smtClean="0">
                          <a:solidFill>
                            <a:schemeClr val="dk1"/>
                          </a:solidFill>
                          <a:latin typeface="+mn-lt"/>
                          <a:ea typeface="+mn-ea"/>
                          <a:cs typeface="+mn-cs"/>
                        </a:rPr>
                        <a:t>Narrow perspective, high level of detail</a:t>
                      </a:r>
                      <a:endParaRPr lang="en-IE" sz="2200" dirty="0"/>
                    </a:p>
                  </a:txBody>
                  <a:tcPr>
                    <a:solidFill>
                      <a:srgbClr val="8EB4E3"/>
                    </a:solidFill>
                  </a:tcPr>
                </a:tc>
                <a:tc>
                  <a:txBody>
                    <a:bodyPr/>
                    <a:lstStyle/>
                    <a:p>
                      <a:r>
                        <a:rPr lang="en-IE" sz="2200" dirty="0" smtClean="0"/>
                        <a:t>High level of detail specific to</a:t>
                      </a:r>
                      <a:r>
                        <a:rPr lang="en-IE" sz="2200" baseline="0" dirty="0" smtClean="0"/>
                        <a:t> site </a:t>
                      </a:r>
                      <a:endParaRPr lang="en-IE" sz="2200" dirty="0"/>
                    </a:p>
                  </a:txBody>
                  <a:tcPr>
                    <a:solidFill>
                      <a:srgbClr val="8EB4E3"/>
                    </a:solidFill>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Types of Impact Assessment</a:t>
            </a:r>
            <a:endParaRPr lang="en-GB" b="1" dirty="0"/>
          </a:p>
        </p:txBody>
      </p:sp>
    </p:spTree>
    <p:extLst>
      <p:ext uri="{BB962C8B-B14F-4D97-AF65-F5344CB8AC3E}">
        <p14:creationId xmlns:p14="http://schemas.microsoft.com/office/powerpoint/2010/main" val="1367046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335088"/>
            <a:ext cx="8229600" cy="4162425"/>
          </a:xfrm>
        </p:spPr>
        <p:txBody>
          <a:bodyPr>
            <a:normAutofit/>
          </a:bodyPr>
          <a:lstStyle/>
          <a:p>
            <a:pPr eaLnBrk="1" hangingPunct="1">
              <a:lnSpc>
                <a:spcPct val="114000"/>
              </a:lnSpc>
              <a:spcBef>
                <a:spcPts val="0"/>
              </a:spcBef>
              <a:buFont typeface="Wingdings" panose="05000000000000000000" pitchFamily="2" charset="2"/>
              <a:buChar char="§"/>
              <a:defRPr/>
            </a:pPr>
            <a:r>
              <a:rPr lang="en-US" sz="2800" dirty="0" smtClean="0"/>
              <a:t>Involves the systematic identification and evaluation of the impacts of a strategic action (e.g. </a:t>
            </a:r>
            <a:r>
              <a:rPr lang="en-US" sz="2800" dirty="0" smtClean="0">
                <a:solidFill>
                  <a:srgbClr val="C00000"/>
                </a:solidFill>
              </a:rPr>
              <a:t>a </a:t>
            </a:r>
            <a:r>
              <a:rPr lang="en-US" sz="2800" b="1" dirty="0" smtClean="0">
                <a:solidFill>
                  <a:srgbClr val="C00000"/>
                </a:solidFill>
              </a:rPr>
              <a:t>plan</a:t>
            </a:r>
            <a:r>
              <a:rPr lang="en-US" sz="2800" dirty="0" smtClean="0">
                <a:solidFill>
                  <a:srgbClr val="C00000"/>
                </a:solidFill>
              </a:rPr>
              <a:t> or </a:t>
            </a:r>
            <a:r>
              <a:rPr lang="en-IE" sz="2800" b="1" dirty="0" smtClean="0">
                <a:solidFill>
                  <a:srgbClr val="C00000"/>
                </a:solidFill>
              </a:rPr>
              <a:t>programme</a:t>
            </a:r>
            <a:r>
              <a:rPr lang="en-US" sz="2800" dirty="0" smtClean="0"/>
              <a:t>) on the environment</a:t>
            </a:r>
          </a:p>
          <a:p>
            <a:pPr eaLnBrk="1" hangingPunct="1">
              <a:lnSpc>
                <a:spcPct val="114000"/>
              </a:lnSpc>
              <a:spcBef>
                <a:spcPts val="0"/>
              </a:spcBef>
              <a:buFont typeface="Wingdings" panose="05000000000000000000" pitchFamily="2" charset="2"/>
              <a:buChar char="§"/>
              <a:defRPr/>
            </a:pPr>
            <a:r>
              <a:rPr lang="en-IE" sz="2800" dirty="0" smtClean="0"/>
              <a:t>ALSO the effects of the environment on the PPs</a:t>
            </a:r>
            <a:r>
              <a:rPr lang="en-US" sz="2800" dirty="0" smtClean="0"/>
              <a:t> </a:t>
            </a:r>
          </a:p>
          <a:p>
            <a:pPr eaLnBrk="1" hangingPunct="1">
              <a:lnSpc>
                <a:spcPct val="114000"/>
              </a:lnSpc>
              <a:spcBef>
                <a:spcPts val="0"/>
              </a:spcBef>
              <a:buFont typeface="Wingdings" panose="05000000000000000000" pitchFamily="2" charset="2"/>
              <a:buChar char="§"/>
              <a:defRPr/>
            </a:pPr>
            <a:r>
              <a:rPr lang="en-IE" sz="2800" dirty="0" smtClean="0"/>
              <a:t>Operates </a:t>
            </a:r>
            <a:r>
              <a:rPr lang="en-IE" sz="2800" b="1" dirty="0" smtClean="0">
                <a:solidFill>
                  <a:srgbClr val="C00000"/>
                </a:solidFill>
              </a:rPr>
              <a:t>in</a:t>
            </a:r>
            <a:r>
              <a:rPr lang="en-IE" sz="2800" dirty="0" smtClean="0"/>
              <a:t> </a:t>
            </a:r>
            <a:r>
              <a:rPr lang="en-IE" sz="2800" b="1" dirty="0" smtClean="0">
                <a:solidFill>
                  <a:srgbClr val="C00000"/>
                </a:solidFill>
              </a:rPr>
              <a:t>conjunction</a:t>
            </a:r>
            <a:r>
              <a:rPr lang="en-IE" sz="2800" dirty="0" smtClean="0">
                <a:solidFill>
                  <a:srgbClr val="C00000"/>
                </a:solidFill>
              </a:rPr>
              <a:t> </a:t>
            </a:r>
            <a:r>
              <a:rPr lang="en-IE" sz="2800" dirty="0" smtClean="0"/>
              <a:t>with the EIA Directive</a:t>
            </a:r>
          </a:p>
          <a:p>
            <a:pPr eaLnBrk="1" hangingPunct="1">
              <a:lnSpc>
                <a:spcPct val="114000"/>
              </a:lnSpc>
              <a:spcBef>
                <a:spcPts val="0"/>
              </a:spcBef>
              <a:buFont typeface="Wingdings" panose="05000000000000000000" pitchFamily="2" charset="2"/>
              <a:buChar char="§"/>
              <a:defRPr/>
            </a:pPr>
            <a:r>
              <a:rPr lang="en-IE" sz="2800" dirty="0" smtClean="0"/>
              <a:t>Still uncertainty around what plans and programmes are subject to SEA.... does</a:t>
            </a:r>
            <a:r>
              <a:rPr lang="en-US" sz="2800" dirty="0" smtClean="0"/>
              <a:t> apply across a wide range of sectors</a:t>
            </a:r>
            <a:endParaRPr lang="en-IE" sz="2800" dirty="0"/>
          </a:p>
        </p:txBody>
      </p:sp>
      <p:sp>
        <p:nvSpPr>
          <p:cNvPr id="5" name="Title 1"/>
          <p:cNvSpPr txBox="1">
            <a:spLocks/>
          </p:cNvSpPr>
          <p:nvPr/>
        </p:nvSpPr>
        <p:spPr>
          <a:xfrm>
            <a:off x="-36512" y="648000"/>
            <a:ext cx="9144000" cy="714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Strategic Environmental Assessment </a:t>
            </a:r>
            <a:r>
              <a:rPr lang="en-GB" sz="2200" b="1" dirty="0" smtClean="0"/>
              <a:t>(SEA) </a:t>
            </a:r>
            <a:r>
              <a:rPr lang="en-GB" b="1" dirty="0" smtClean="0"/>
              <a:t>Directive </a:t>
            </a:r>
            <a:r>
              <a:rPr lang="en-GB" b="1" dirty="0" smtClean="0"/>
              <a:t>[1]</a:t>
            </a:r>
            <a:endParaRPr lang="en-GB" b="1" dirty="0"/>
          </a:p>
        </p:txBody>
      </p:sp>
    </p:spTree>
    <p:extLst>
      <p:ext uri="{BB962C8B-B14F-4D97-AF65-F5344CB8AC3E}">
        <p14:creationId xmlns:p14="http://schemas.microsoft.com/office/powerpoint/2010/main" val="36299449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357188" y="1421730"/>
            <a:ext cx="8429625" cy="4527550"/>
          </a:xfrm>
        </p:spPr>
        <p:txBody>
          <a:bodyPr>
            <a:normAutofit/>
          </a:bodyPr>
          <a:lstStyle/>
          <a:p>
            <a:pPr eaLnBrk="1" hangingPunct="1">
              <a:spcBef>
                <a:spcPct val="0"/>
              </a:spcBef>
            </a:pPr>
            <a:r>
              <a:rPr lang="en-IE" altLang="en-US" sz="2800" dirty="0" smtClean="0"/>
              <a:t>Prepare an </a:t>
            </a:r>
            <a:r>
              <a:rPr lang="en-IE" altLang="en-US" sz="2800" b="1" dirty="0" smtClean="0">
                <a:solidFill>
                  <a:srgbClr val="C00000"/>
                </a:solidFill>
              </a:rPr>
              <a:t>Environmental Report </a:t>
            </a:r>
            <a:r>
              <a:rPr lang="en-IE" altLang="en-US" sz="2800" dirty="0" smtClean="0"/>
              <a:t>- likely significant environmental effects are identified and evaluated</a:t>
            </a:r>
          </a:p>
          <a:p>
            <a:pPr eaLnBrk="1" hangingPunct="1">
              <a:spcBef>
                <a:spcPct val="0"/>
              </a:spcBef>
              <a:buClr>
                <a:schemeClr val="tx1"/>
              </a:buClr>
            </a:pPr>
            <a:r>
              <a:rPr lang="en-IE" altLang="en-US" sz="2800" b="1" dirty="0" smtClean="0">
                <a:solidFill>
                  <a:srgbClr val="C00000"/>
                </a:solidFill>
              </a:rPr>
              <a:t>Consult</a:t>
            </a:r>
            <a:r>
              <a:rPr lang="en-IE" altLang="en-US" sz="2800" dirty="0" smtClean="0"/>
              <a:t> the public, environmental authorities and any MS affected on the ER and draft P/P</a:t>
            </a:r>
          </a:p>
          <a:p>
            <a:pPr eaLnBrk="1" hangingPunct="1">
              <a:spcBef>
                <a:spcPct val="0"/>
              </a:spcBef>
            </a:pPr>
            <a:r>
              <a:rPr lang="en-IE" altLang="en-US" sz="2800" dirty="0" smtClean="0"/>
              <a:t>Take account of the findings of the ER and the outcome of the consultations in </a:t>
            </a:r>
            <a:r>
              <a:rPr lang="en-IE" altLang="en-US" sz="2800" b="1" dirty="0" smtClean="0">
                <a:solidFill>
                  <a:srgbClr val="C00000"/>
                </a:solidFill>
              </a:rPr>
              <a:t>deciding</a:t>
            </a:r>
            <a:r>
              <a:rPr lang="en-IE" altLang="en-US" sz="2800" dirty="0" smtClean="0">
                <a:solidFill>
                  <a:srgbClr val="C00000"/>
                </a:solidFill>
              </a:rPr>
              <a:t> </a:t>
            </a:r>
            <a:r>
              <a:rPr lang="en-IE" altLang="en-US" sz="2800" dirty="0" smtClean="0"/>
              <a:t>whether to adopt or modify the draft P/P</a:t>
            </a:r>
          </a:p>
          <a:p>
            <a:pPr eaLnBrk="1" hangingPunct="1">
              <a:spcBef>
                <a:spcPct val="0"/>
              </a:spcBef>
            </a:pPr>
            <a:r>
              <a:rPr lang="en-IE" altLang="en-US" sz="2800" dirty="0" smtClean="0"/>
              <a:t>Make </a:t>
            </a:r>
            <a:r>
              <a:rPr lang="en-IE" altLang="en-US" sz="2800" b="1" dirty="0" smtClean="0">
                <a:solidFill>
                  <a:srgbClr val="C00000"/>
                </a:solidFill>
              </a:rPr>
              <a:t>known</a:t>
            </a:r>
            <a:r>
              <a:rPr lang="en-IE" altLang="en-US" sz="2800" dirty="0" smtClean="0">
                <a:solidFill>
                  <a:srgbClr val="C00000"/>
                </a:solidFill>
              </a:rPr>
              <a:t> </a:t>
            </a:r>
            <a:r>
              <a:rPr lang="en-IE" altLang="en-US" sz="2800" dirty="0" smtClean="0"/>
              <a:t>the decision on adoption of the P/P and how SEA influenced the outcome.</a:t>
            </a:r>
          </a:p>
        </p:txBody>
      </p:sp>
      <p:sp>
        <p:nvSpPr>
          <p:cNvPr id="5"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SEA Directive [2]</a:t>
            </a:r>
            <a:endParaRPr lang="en-GB" b="1" dirty="0"/>
          </a:p>
        </p:txBody>
      </p:sp>
    </p:spTree>
    <p:extLst>
      <p:ext uri="{BB962C8B-B14F-4D97-AF65-F5344CB8AC3E}">
        <p14:creationId xmlns:p14="http://schemas.microsoft.com/office/powerpoint/2010/main" val="646858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457200" y="1450429"/>
            <a:ext cx="8229600" cy="4714875"/>
          </a:xfrm>
        </p:spPr>
        <p:txBody>
          <a:bodyPr>
            <a:normAutofit/>
          </a:bodyPr>
          <a:lstStyle/>
          <a:p>
            <a:pPr eaLnBrk="1" hangingPunct="1">
              <a:lnSpc>
                <a:spcPct val="114000"/>
              </a:lnSpc>
              <a:spcBef>
                <a:spcPct val="0"/>
              </a:spcBef>
            </a:pPr>
            <a:r>
              <a:rPr lang="en-GB" altLang="en-US" sz="2800" dirty="0" smtClean="0"/>
              <a:t>Environmental Report </a:t>
            </a:r>
          </a:p>
          <a:p>
            <a:pPr lvl="1" eaLnBrk="1" hangingPunct="1">
              <a:lnSpc>
                <a:spcPct val="114000"/>
              </a:lnSpc>
              <a:spcBef>
                <a:spcPct val="0"/>
              </a:spcBef>
              <a:buFont typeface="Arial" charset="0"/>
              <a:buChar char="•"/>
            </a:pPr>
            <a:r>
              <a:rPr lang="en-GB" altLang="en-US" dirty="0" smtClean="0"/>
              <a:t>Contains the likely significant effects on the environment of implementing the PP </a:t>
            </a:r>
          </a:p>
          <a:p>
            <a:pPr lvl="1" eaLnBrk="1" hangingPunct="1">
              <a:lnSpc>
                <a:spcPct val="114000"/>
              </a:lnSpc>
              <a:spcBef>
                <a:spcPct val="0"/>
              </a:spcBef>
              <a:buFont typeface="Arial" charset="0"/>
              <a:buChar char="•"/>
            </a:pPr>
            <a:r>
              <a:rPr lang="en-GB" altLang="en-US" dirty="0" smtClean="0"/>
              <a:t>Reasonable alternatives</a:t>
            </a:r>
          </a:p>
          <a:p>
            <a:pPr eaLnBrk="1" hangingPunct="1">
              <a:lnSpc>
                <a:spcPct val="114000"/>
              </a:lnSpc>
              <a:spcBef>
                <a:spcPct val="0"/>
              </a:spcBef>
            </a:pPr>
            <a:r>
              <a:rPr lang="en-GB" altLang="en-US" sz="2800" dirty="0" smtClean="0"/>
              <a:t>Significant effects on the environment</a:t>
            </a:r>
          </a:p>
          <a:p>
            <a:pPr lvl="1" eaLnBrk="1" hangingPunct="1">
              <a:lnSpc>
                <a:spcPct val="114000"/>
              </a:lnSpc>
              <a:spcBef>
                <a:spcPct val="0"/>
              </a:spcBef>
              <a:buFont typeface="Arial" charset="0"/>
              <a:buChar char="•"/>
            </a:pPr>
            <a:r>
              <a:rPr lang="en-GB" altLang="en-US" dirty="0" smtClean="0"/>
              <a:t>Issues and their interrelationships</a:t>
            </a:r>
          </a:p>
          <a:p>
            <a:pPr eaLnBrk="1" hangingPunct="1">
              <a:lnSpc>
                <a:spcPct val="114000"/>
              </a:lnSpc>
              <a:spcBef>
                <a:spcPct val="0"/>
              </a:spcBef>
            </a:pPr>
            <a:r>
              <a:rPr lang="en-GB" altLang="en-US" sz="2800" dirty="0" smtClean="0"/>
              <a:t>Environmental objectives</a:t>
            </a:r>
          </a:p>
          <a:p>
            <a:pPr lvl="1" eaLnBrk="1" hangingPunct="1">
              <a:lnSpc>
                <a:spcPct val="114000"/>
              </a:lnSpc>
              <a:spcBef>
                <a:spcPct val="0"/>
              </a:spcBef>
              <a:buFont typeface="Arial" charset="0"/>
              <a:buChar char="•"/>
            </a:pPr>
            <a:r>
              <a:rPr lang="en-GB" altLang="en-US" dirty="0" smtClean="0"/>
              <a:t>How does the PP take conservation objectives in the area into account</a:t>
            </a:r>
            <a:endParaRPr lang="en-IE" altLang="en-US" dirty="0" smtClean="0"/>
          </a:p>
        </p:txBody>
      </p:sp>
      <p:sp>
        <p:nvSpPr>
          <p:cNvPr id="4"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SEA Directive [3]</a:t>
            </a:r>
            <a:endParaRPr lang="en-GB" b="1" dirty="0"/>
          </a:p>
        </p:txBody>
      </p:sp>
    </p:spTree>
    <p:extLst>
      <p:ext uri="{BB962C8B-B14F-4D97-AF65-F5344CB8AC3E}">
        <p14:creationId xmlns:p14="http://schemas.microsoft.com/office/powerpoint/2010/main" val="10213813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idx="4294967295"/>
          </p:nvPr>
        </p:nvSpPr>
        <p:spPr>
          <a:xfrm>
            <a:off x="464344" y="1858963"/>
            <a:ext cx="8215312" cy="1141412"/>
          </a:xfrm>
        </p:spPr>
        <p:txBody>
          <a:bodyPr>
            <a:noAutofit/>
          </a:bodyPr>
          <a:lstStyle/>
          <a:p>
            <a:pPr eaLnBrk="1" hangingPunct="1"/>
            <a:r>
              <a:rPr lang="en-IE" altLang="en-US" sz="3600" b="1" dirty="0" smtClean="0"/>
              <a:t>Nature Conservation: Birds and Habitats Directives and Biodiversity Policy</a:t>
            </a:r>
          </a:p>
        </p:txBody>
      </p:sp>
    </p:spTree>
    <p:extLst>
      <p:ext uri="{BB962C8B-B14F-4D97-AF65-F5344CB8AC3E}">
        <p14:creationId xmlns:p14="http://schemas.microsoft.com/office/powerpoint/2010/main" val="269406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Birds Directive (</a:t>
            </a:r>
            <a:r>
              <a:rPr lang="en-IE" altLang="en-US" b="1" dirty="0" smtClean="0">
                <a:latin typeface="Calibri" pitchFamily="34" charset="0"/>
              </a:rPr>
              <a:t>2009/147/EC)</a:t>
            </a:r>
            <a:endParaRPr lang="en-GB" b="1" dirty="0"/>
          </a:p>
        </p:txBody>
      </p:sp>
      <p:sp>
        <p:nvSpPr>
          <p:cNvPr id="4" name="Content Placeholder 2"/>
          <p:cNvSpPr txBox="1">
            <a:spLocks/>
          </p:cNvSpPr>
          <p:nvPr/>
        </p:nvSpPr>
        <p:spPr>
          <a:xfrm>
            <a:off x="323529" y="1412776"/>
            <a:ext cx="8496943"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a:spcBef>
                <a:spcPts val="600"/>
              </a:spcBef>
              <a:buClr>
                <a:schemeClr val="tx1"/>
              </a:buClr>
            </a:pPr>
            <a:r>
              <a:rPr lang="en-IE" altLang="en-US" sz="2400" dirty="0" smtClean="0">
                <a:solidFill>
                  <a:schemeClr val="tx1"/>
                </a:solidFill>
                <a:latin typeface="Calibri" pitchFamily="34" charset="0"/>
              </a:rPr>
              <a:t>Seeks </a:t>
            </a:r>
            <a:r>
              <a:rPr lang="en-IE" altLang="en-US" sz="2400" dirty="0">
                <a:solidFill>
                  <a:schemeClr val="tx1"/>
                </a:solidFill>
                <a:latin typeface="Calibri" pitchFamily="34" charset="0"/>
              </a:rPr>
              <a:t>to protect, manage and regulate all bird species naturally living in the wild within the European territory of the Member States, including the eggs of these birds, their nests and their habitats </a:t>
            </a:r>
          </a:p>
          <a:p>
            <a:pPr marL="381000">
              <a:spcBef>
                <a:spcPts val="600"/>
              </a:spcBef>
              <a:buClr>
                <a:schemeClr val="tx1"/>
              </a:buClr>
            </a:pPr>
            <a:r>
              <a:rPr lang="en-IE" altLang="en-US" sz="2400" dirty="0">
                <a:solidFill>
                  <a:schemeClr val="tx1"/>
                </a:solidFill>
                <a:latin typeface="Calibri" pitchFamily="34" charset="0"/>
              </a:rPr>
              <a:t>193 endangered species and sub-species </a:t>
            </a:r>
          </a:p>
          <a:p>
            <a:pPr marL="381000">
              <a:spcBef>
                <a:spcPts val="600"/>
              </a:spcBef>
              <a:buClr>
                <a:schemeClr val="tx1"/>
              </a:buClr>
            </a:pPr>
            <a:r>
              <a:rPr lang="en-IE" altLang="en-US" sz="2400" dirty="0">
                <a:solidFill>
                  <a:schemeClr val="tx1"/>
                </a:solidFill>
                <a:latin typeface="Calibri" pitchFamily="34" charset="0"/>
              </a:rPr>
              <a:t>Requirement to designate Special Protection Areas (SPAs) on land or at sea (Wetlands of particular importance</a:t>
            </a:r>
            <a:r>
              <a:rPr lang="en-IE" altLang="en-US" sz="2400" dirty="0" smtClean="0">
                <a:solidFill>
                  <a:schemeClr val="tx1"/>
                </a:solidFill>
                <a:latin typeface="Calibri" pitchFamily="34" charset="0"/>
              </a:rPr>
              <a:t>)</a:t>
            </a:r>
          </a:p>
          <a:p>
            <a:pPr algn="just">
              <a:lnSpc>
                <a:spcPct val="80000"/>
              </a:lnSpc>
              <a:spcBef>
                <a:spcPts val="600"/>
              </a:spcBef>
            </a:pPr>
            <a:r>
              <a:rPr lang="en-US" altLang="en-US" sz="2400" dirty="0">
                <a:solidFill>
                  <a:schemeClr val="tx1"/>
                </a:solidFill>
              </a:rPr>
              <a:t>Requires the avoidance of pollution or deterioration of habitats generally, outside SPAs </a:t>
            </a:r>
          </a:p>
          <a:p>
            <a:pPr algn="just">
              <a:lnSpc>
                <a:spcPct val="80000"/>
              </a:lnSpc>
              <a:spcBef>
                <a:spcPts val="600"/>
              </a:spcBef>
            </a:pPr>
            <a:r>
              <a:rPr lang="en-US" altLang="en-US" sz="2400" dirty="0">
                <a:solidFill>
                  <a:schemeClr val="tx1"/>
                </a:solidFill>
              </a:rPr>
              <a:t>May require the prevention or control of activities on, near or in an area which is the habitat of a protected bird</a:t>
            </a:r>
            <a:endParaRPr lang="en-IE" altLang="en-US" sz="2400" dirty="0">
              <a:solidFill>
                <a:schemeClr val="tx1"/>
              </a:solidFill>
              <a:latin typeface="Calibri" pitchFamily="34" charset="0"/>
            </a:endParaRPr>
          </a:p>
          <a:p>
            <a:pPr marL="381000">
              <a:spcBef>
                <a:spcPct val="0"/>
              </a:spcBef>
              <a:buClr>
                <a:schemeClr val="tx1"/>
              </a:buClr>
            </a:pPr>
            <a:endParaRPr lang="en-IE" altLang="en-US" sz="1600" dirty="0" smtClean="0">
              <a:latin typeface="Calibri" pitchFamily="34" charset="0"/>
            </a:endParaRPr>
          </a:p>
        </p:txBody>
      </p:sp>
    </p:spTree>
    <p:extLst>
      <p:ext uri="{BB962C8B-B14F-4D97-AF65-F5344CB8AC3E}">
        <p14:creationId xmlns:p14="http://schemas.microsoft.com/office/powerpoint/2010/main" val="400796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47999"/>
            <a:ext cx="8229600" cy="720000"/>
          </a:xfrm>
        </p:spPr>
        <p:txBody>
          <a:bodyPr>
            <a:normAutofit/>
          </a:bodyPr>
          <a:lstStyle/>
          <a:p>
            <a:r>
              <a:rPr lang="en-IE" sz="3200" b="1" dirty="0" smtClean="0"/>
              <a:t>Levels of Protection in Birds Directive</a:t>
            </a:r>
            <a:endParaRPr lang="en-IE" sz="3200" b="1" dirty="0"/>
          </a:p>
        </p:txBody>
      </p:sp>
      <p:sp>
        <p:nvSpPr>
          <p:cNvPr id="3" name="Content Placeholder 2"/>
          <p:cNvSpPr>
            <a:spLocks noGrp="1"/>
          </p:cNvSpPr>
          <p:nvPr>
            <p:ph sz="half" idx="4294967295"/>
          </p:nvPr>
        </p:nvSpPr>
        <p:spPr>
          <a:xfrm>
            <a:off x="354013" y="1557486"/>
            <a:ext cx="8435975" cy="4895850"/>
          </a:xfrm>
        </p:spPr>
        <p:txBody>
          <a:bodyPr>
            <a:normAutofit fontScale="62500" lnSpcReduction="20000"/>
          </a:bodyPr>
          <a:lstStyle/>
          <a:p>
            <a:pPr>
              <a:lnSpc>
                <a:spcPct val="120000"/>
              </a:lnSpc>
              <a:spcBef>
                <a:spcPts val="1200"/>
              </a:spcBef>
            </a:pPr>
            <a:r>
              <a:rPr lang="en-IE" b="1" dirty="0" smtClean="0"/>
              <a:t>Annex </a:t>
            </a:r>
            <a:r>
              <a:rPr lang="en-IE" b="1" dirty="0"/>
              <a:t>1</a:t>
            </a:r>
            <a:r>
              <a:rPr lang="en-IE" dirty="0"/>
              <a:t>: 194 species and sub-species are particularly </a:t>
            </a:r>
            <a:r>
              <a:rPr lang="en-IE" dirty="0">
                <a:solidFill>
                  <a:srgbClr val="FF0000"/>
                </a:solidFill>
              </a:rPr>
              <a:t>threatened</a:t>
            </a:r>
            <a:r>
              <a:rPr lang="en-IE" dirty="0"/>
              <a:t>. Member States must designate </a:t>
            </a:r>
            <a:r>
              <a:rPr lang="en-IE" dirty="0" smtClean="0"/>
              <a:t>SPAs </a:t>
            </a:r>
            <a:r>
              <a:rPr lang="en-IE" dirty="0"/>
              <a:t>for their survival and all migratory bird species.</a:t>
            </a:r>
          </a:p>
          <a:p>
            <a:pPr>
              <a:lnSpc>
                <a:spcPct val="120000"/>
              </a:lnSpc>
              <a:spcBef>
                <a:spcPts val="1200"/>
              </a:spcBef>
            </a:pPr>
            <a:r>
              <a:rPr lang="en-IE" b="1" dirty="0"/>
              <a:t>Annex 2</a:t>
            </a:r>
            <a:r>
              <a:rPr lang="en-IE" dirty="0"/>
              <a:t>: 82 bird species can be </a:t>
            </a:r>
            <a:r>
              <a:rPr lang="en-IE" dirty="0">
                <a:solidFill>
                  <a:srgbClr val="FF0000"/>
                </a:solidFill>
              </a:rPr>
              <a:t>hunted</a:t>
            </a:r>
            <a:r>
              <a:rPr lang="en-IE" dirty="0"/>
              <a:t>. </a:t>
            </a:r>
            <a:r>
              <a:rPr lang="en-IE" dirty="0" smtClean="0"/>
              <a:t>Hunting periods </a:t>
            </a:r>
            <a:r>
              <a:rPr lang="en-IE" dirty="0"/>
              <a:t>are limited and </a:t>
            </a:r>
            <a:r>
              <a:rPr lang="en-IE" dirty="0" smtClean="0"/>
              <a:t>forbidden </a:t>
            </a:r>
            <a:r>
              <a:rPr lang="en-IE" dirty="0"/>
              <a:t>when birds are at their most </a:t>
            </a:r>
            <a:r>
              <a:rPr lang="en-IE" dirty="0" smtClean="0"/>
              <a:t>vulnerable </a:t>
            </a:r>
          </a:p>
          <a:p>
            <a:pPr>
              <a:lnSpc>
                <a:spcPct val="120000"/>
              </a:lnSpc>
              <a:spcBef>
                <a:spcPts val="1200"/>
              </a:spcBef>
            </a:pPr>
            <a:r>
              <a:rPr lang="en-IE" b="1" dirty="0" smtClean="0"/>
              <a:t>Annex </a:t>
            </a:r>
            <a:r>
              <a:rPr lang="en-IE" b="1" dirty="0"/>
              <a:t>3</a:t>
            </a:r>
            <a:r>
              <a:rPr lang="en-IE" dirty="0"/>
              <a:t>: </a:t>
            </a:r>
            <a:r>
              <a:rPr lang="en-IE" dirty="0" smtClean="0"/>
              <a:t>generally, </a:t>
            </a:r>
            <a:r>
              <a:rPr lang="en-IE" dirty="0">
                <a:solidFill>
                  <a:srgbClr val="FF0000"/>
                </a:solidFill>
              </a:rPr>
              <a:t>activities</a:t>
            </a:r>
            <a:r>
              <a:rPr lang="en-IE" dirty="0">
                <a:solidFill>
                  <a:srgbClr val="002060"/>
                </a:solidFill>
              </a:rPr>
              <a:t> </a:t>
            </a:r>
            <a:r>
              <a:rPr lang="en-IE" dirty="0"/>
              <a:t>that directly threaten birds</a:t>
            </a:r>
            <a:r>
              <a:rPr lang="en-IE" dirty="0" smtClean="0"/>
              <a:t>, </a:t>
            </a:r>
            <a:r>
              <a:rPr lang="en-IE" dirty="0"/>
              <a:t>are banned. With certain restrictions, Member States can allow some of these activities for </a:t>
            </a:r>
            <a:r>
              <a:rPr lang="en-IE" dirty="0" smtClean="0"/>
              <a:t>the 26 </a:t>
            </a:r>
            <a:r>
              <a:rPr lang="en-IE" dirty="0"/>
              <a:t>species listed </a:t>
            </a:r>
            <a:r>
              <a:rPr lang="en-IE" dirty="0" smtClean="0"/>
              <a:t>in this Annex.</a:t>
            </a:r>
            <a:endParaRPr lang="en-IE" dirty="0"/>
          </a:p>
          <a:p>
            <a:pPr>
              <a:lnSpc>
                <a:spcPct val="120000"/>
              </a:lnSpc>
              <a:spcBef>
                <a:spcPts val="1200"/>
              </a:spcBef>
            </a:pPr>
            <a:r>
              <a:rPr lang="en-IE" b="1" dirty="0"/>
              <a:t>Annex 4</a:t>
            </a:r>
            <a:r>
              <a:rPr lang="en-IE" dirty="0"/>
              <a:t>: the </a:t>
            </a:r>
            <a:r>
              <a:rPr lang="en-IE" dirty="0" smtClean="0"/>
              <a:t>Directive </a:t>
            </a:r>
            <a:r>
              <a:rPr lang="en-IE" dirty="0"/>
              <a:t>provides for the sustainable </a:t>
            </a:r>
            <a:r>
              <a:rPr lang="en-IE" dirty="0">
                <a:solidFill>
                  <a:srgbClr val="FF0000"/>
                </a:solidFill>
              </a:rPr>
              <a:t>management</a:t>
            </a:r>
            <a:r>
              <a:rPr lang="en-IE" dirty="0">
                <a:solidFill>
                  <a:srgbClr val="002060"/>
                </a:solidFill>
              </a:rPr>
              <a:t> </a:t>
            </a:r>
            <a:r>
              <a:rPr lang="en-IE" dirty="0"/>
              <a:t>of hunting but Member States must outlaw all forms of non-selective and large scale killing of birds, </a:t>
            </a:r>
            <a:r>
              <a:rPr lang="en-IE" dirty="0" smtClean="0"/>
              <a:t>using </a:t>
            </a:r>
            <a:r>
              <a:rPr lang="en-IE" dirty="0"/>
              <a:t>the methods listed in this </a:t>
            </a:r>
            <a:r>
              <a:rPr lang="en-IE" dirty="0" smtClean="0"/>
              <a:t>Annex</a:t>
            </a:r>
            <a:r>
              <a:rPr lang="en-IE" dirty="0"/>
              <a:t>.</a:t>
            </a:r>
          </a:p>
          <a:p>
            <a:pPr>
              <a:lnSpc>
                <a:spcPct val="120000"/>
              </a:lnSpc>
              <a:spcBef>
                <a:spcPts val="1200"/>
              </a:spcBef>
            </a:pPr>
            <a:r>
              <a:rPr lang="en-IE" b="1" dirty="0"/>
              <a:t>Annex 5</a:t>
            </a:r>
            <a:r>
              <a:rPr lang="en-IE" dirty="0"/>
              <a:t>: the </a:t>
            </a:r>
            <a:r>
              <a:rPr lang="en-IE" dirty="0" smtClean="0"/>
              <a:t>Directive </a:t>
            </a:r>
            <a:r>
              <a:rPr lang="en-IE" dirty="0"/>
              <a:t>promotes </a:t>
            </a:r>
            <a:r>
              <a:rPr lang="en-IE" dirty="0">
                <a:solidFill>
                  <a:srgbClr val="FF0000"/>
                </a:solidFill>
              </a:rPr>
              <a:t>research</a:t>
            </a:r>
            <a:r>
              <a:rPr lang="en-IE" dirty="0">
                <a:solidFill>
                  <a:srgbClr val="002060"/>
                </a:solidFill>
              </a:rPr>
              <a:t> </a:t>
            </a:r>
            <a:r>
              <a:rPr lang="en-IE" dirty="0"/>
              <a:t>to underpin the protection, management and use of all species of birds covered by the Directive, which are listed in this annex.</a:t>
            </a:r>
          </a:p>
          <a:p>
            <a:endParaRPr lang="en-IE" dirty="0"/>
          </a:p>
        </p:txBody>
      </p:sp>
    </p:spTree>
    <p:extLst>
      <p:ext uri="{BB962C8B-B14F-4D97-AF65-F5344CB8AC3E}">
        <p14:creationId xmlns:p14="http://schemas.microsoft.com/office/powerpoint/2010/main" val="2523676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Habitats Directive (</a:t>
            </a:r>
            <a:r>
              <a:rPr lang="en-IE" altLang="en-US" b="1" dirty="0" smtClean="0"/>
              <a:t>92/43/EEC)</a:t>
            </a:r>
            <a:endParaRPr lang="en-GB" b="1" dirty="0"/>
          </a:p>
        </p:txBody>
      </p:sp>
      <p:sp>
        <p:nvSpPr>
          <p:cNvPr id="4" name="Content Placeholder 2"/>
          <p:cNvSpPr txBox="1">
            <a:spLocks/>
          </p:cNvSpPr>
          <p:nvPr/>
        </p:nvSpPr>
        <p:spPr>
          <a:xfrm>
            <a:off x="323529" y="1628800"/>
            <a:ext cx="8496943" cy="4896544"/>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IE" altLang="en-US" sz="2400" dirty="0" smtClean="0">
                <a:solidFill>
                  <a:schemeClr val="tx1"/>
                </a:solidFill>
                <a:latin typeface="+mj-lt"/>
              </a:rPr>
              <a:t>Preamble – to ensure “the restoration and maintenance of natural habitats and species of Community interest at </a:t>
            </a:r>
            <a:r>
              <a:rPr lang="en-IE" altLang="en-US" sz="2400" b="1" dirty="0" smtClean="0">
                <a:solidFill>
                  <a:schemeClr val="tx1"/>
                </a:solidFill>
                <a:latin typeface="+mj-lt"/>
              </a:rPr>
              <a:t>favourable conservation status</a:t>
            </a:r>
            <a:r>
              <a:rPr lang="en-IE" altLang="en-US" sz="2400" dirty="0" smtClean="0">
                <a:solidFill>
                  <a:schemeClr val="tx1"/>
                </a:solidFill>
                <a:latin typeface="+mj-lt"/>
              </a:rPr>
              <a:t>.”</a:t>
            </a:r>
            <a:endParaRPr lang="en-IE" altLang="en-US" sz="2400" i="1" dirty="0" smtClean="0">
              <a:solidFill>
                <a:schemeClr val="tx1"/>
              </a:solidFill>
              <a:latin typeface="+mj-lt"/>
            </a:endParaRPr>
          </a:p>
          <a:p>
            <a:pPr>
              <a:lnSpc>
                <a:spcPct val="90000"/>
              </a:lnSpc>
            </a:pPr>
            <a:r>
              <a:rPr lang="en-IE" altLang="en-US" sz="2400" dirty="0" smtClean="0">
                <a:solidFill>
                  <a:schemeClr val="tx1"/>
                </a:solidFill>
                <a:latin typeface="+mj-lt"/>
              </a:rPr>
              <a:t>Objective: ‘To contribute towards ensuring biodiversity through the conservation of natural habitats and of wild fauna and flora in the </a:t>
            </a:r>
            <a:r>
              <a:rPr lang="en-IE" altLang="en-US" sz="2400" b="1" dirty="0" smtClean="0">
                <a:solidFill>
                  <a:schemeClr val="tx1"/>
                </a:solidFill>
                <a:latin typeface="+mj-lt"/>
              </a:rPr>
              <a:t>European territory</a:t>
            </a:r>
            <a:r>
              <a:rPr lang="en-IE" altLang="en-US" sz="2400" dirty="0" smtClean="0">
                <a:solidFill>
                  <a:schemeClr val="tx1"/>
                </a:solidFill>
                <a:latin typeface="+mj-lt"/>
              </a:rPr>
              <a:t> of the Member States to which the EC Treaty applies’ (Art. 2(1))</a:t>
            </a:r>
          </a:p>
          <a:p>
            <a:pPr marL="381000">
              <a:spcBef>
                <a:spcPts val="600"/>
              </a:spcBef>
              <a:buClr>
                <a:schemeClr val="tx1"/>
              </a:buClr>
            </a:pPr>
            <a:r>
              <a:rPr lang="en-IE" altLang="en-US" sz="2400" dirty="0" smtClean="0">
                <a:solidFill>
                  <a:schemeClr val="tx1"/>
                </a:solidFill>
                <a:latin typeface="Calibri" pitchFamily="34" charset="0"/>
              </a:rPr>
              <a:t>Seeks </a:t>
            </a:r>
            <a:r>
              <a:rPr lang="en-IE" altLang="en-US" sz="2400" dirty="0">
                <a:solidFill>
                  <a:schemeClr val="tx1"/>
                </a:solidFill>
                <a:latin typeface="Calibri" pitchFamily="34" charset="0"/>
              </a:rPr>
              <a:t>to ensures the conservation of a wide range of rare, threatened or endemic animal and plant </a:t>
            </a:r>
            <a:r>
              <a:rPr lang="en-IE" altLang="en-US" sz="2400" dirty="0" smtClean="0">
                <a:solidFill>
                  <a:schemeClr val="tx1"/>
                </a:solidFill>
                <a:latin typeface="Calibri" pitchFamily="34" charset="0"/>
              </a:rPr>
              <a:t>species</a:t>
            </a:r>
            <a:endParaRPr lang="en-IE" altLang="en-US" sz="2400" dirty="0">
              <a:solidFill>
                <a:schemeClr val="tx1"/>
              </a:solidFill>
              <a:latin typeface="Calibri" pitchFamily="34" charset="0"/>
            </a:endParaRPr>
          </a:p>
          <a:p>
            <a:pPr marL="781050" lvl="1">
              <a:spcBef>
                <a:spcPts val="600"/>
              </a:spcBef>
              <a:buClr>
                <a:schemeClr val="tx1"/>
              </a:buClr>
            </a:pPr>
            <a:r>
              <a:rPr lang="en-IE" altLang="en-US" sz="2400" dirty="0" smtClean="0">
                <a:solidFill>
                  <a:schemeClr val="tx1"/>
                </a:solidFill>
                <a:latin typeface="Calibri" pitchFamily="34" charset="0"/>
              </a:rPr>
              <a:t>1000 animal and plant species</a:t>
            </a:r>
          </a:p>
          <a:p>
            <a:pPr marL="781050" lvl="1">
              <a:spcBef>
                <a:spcPts val="600"/>
              </a:spcBef>
              <a:buClr>
                <a:schemeClr val="tx1"/>
              </a:buClr>
            </a:pPr>
            <a:r>
              <a:rPr lang="en-IE" altLang="en-US" sz="2400" dirty="0" smtClean="0">
                <a:solidFill>
                  <a:schemeClr val="tx1"/>
                </a:solidFill>
                <a:latin typeface="Calibri" pitchFamily="34" charset="0"/>
              </a:rPr>
              <a:t>200 habitat types</a:t>
            </a:r>
          </a:p>
          <a:p>
            <a:pPr marL="381000">
              <a:spcBef>
                <a:spcPts val="600"/>
              </a:spcBef>
              <a:buClr>
                <a:schemeClr val="tx1"/>
              </a:buClr>
            </a:pPr>
            <a:r>
              <a:rPr lang="en-IE" altLang="en-US" sz="2400" dirty="0" smtClean="0">
                <a:solidFill>
                  <a:schemeClr val="tx1"/>
                </a:solidFill>
                <a:latin typeface="Calibri" pitchFamily="34" charset="0"/>
              </a:rPr>
              <a:t>Requirement </a:t>
            </a:r>
            <a:r>
              <a:rPr lang="en-IE" altLang="en-US" sz="2400" dirty="0">
                <a:solidFill>
                  <a:schemeClr val="tx1"/>
                </a:solidFill>
                <a:latin typeface="Calibri" pitchFamily="34" charset="0"/>
              </a:rPr>
              <a:t>to designate Special </a:t>
            </a:r>
            <a:r>
              <a:rPr lang="en-IE" altLang="en-US" sz="2400" dirty="0" smtClean="0">
                <a:solidFill>
                  <a:schemeClr val="tx1"/>
                </a:solidFill>
                <a:latin typeface="Calibri" pitchFamily="34" charset="0"/>
              </a:rPr>
              <a:t>Areas of Conservation (SACs</a:t>
            </a:r>
            <a:r>
              <a:rPr lang="en-IE" altLang="en-US" sz="2400" dirty="0">
                <a:solidFill>
                  <a:schemeClr val="tx1"/>
                </a:solidFill>
                <a:latin typeface="Calibri" pitchFamily="34" charset="0"/>
              </a:rPr>
              <a:t>) on land or at sea </a:t>
            </a:r>
            <a:endParaRPr lang="en-IE" altLang="en-US" sz="2400" dirty="0" smtClean="0">
              <a:solidFill>
                <a:schemeClr val="tx1"/>
              </a:solidFill>
              <a:latin typeface="Calibri" pitchFamily="34" charset="0"/>
            </a:endParaRPr>
          </a:p>
          <a:p>
            <a:pPr marL="381000">
              <a:spcBef>
                <a:spcPct val="0"/>
              </a:spcBef>
              <a:buClr>
                <a:schemeClr val="tx1"/>
              </a:buClr>
            </a:pPr>
            <a:endParaRPr lang="en-IE" altLang="en-US" sz="1600" dirty="0" smtClean="0">
              <a:latin typeface="Calibri" pitchFamily="34" charset="0"/>
            </a:endParaRPr>
          </a:p>
        </p:txBody>
      </p:sp>
    </p:spTree>
    <p:extLst>
      <p:ext uri="{BB962C8B-B14F-4D97-AF65-F5344CB8AC3E}">
        <p14:creationId xmlns:p14="http://schemas.microsoft.com/office/powerpoint/2010/main" val="986993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457200" y="1376139"/>
            <a:ext cx="8229600" cy="4429125"/>
          </a:xfrm>
        </p:spPr>
        <p:txBody>
          <a:bodyPr>
            <a:noAutofit/>
          </a:bodyPr>
          <a:lstStyle/>
          <a:p>
            <a:pPr marL="514350" indent="-457200"/>
            <a:r>
              <a:rPr lang="en-GB" altLang="en-US" sz="2800" dirty="0" smtClean="0"/>
              <a:t>Article </a:t>
            </a:r>
            <a:r>
              <a:rPr lang="en-GB" altLang="en-US" sz="2800" dirty="0"/>
              <a:t>3(3) TEU defines the objectives of the EU:</a:t>
            </a:r>
          </a:p>
          <a:p>
            <a:pPr marL="457200" lvl="1" indent="0">
              <a:buNone/>
            </a:pPr>
            <a:r>
              <a:rPr lang="en-GB" altLang="en-US" sz="2400" dirty="0"/>
              <a:t>“The Union shall work for </a:t>
            </a:r>
            <a:r>
              <a:rPr lang="en-GB" altLang="en-US" sz="2400" b="1" dirty="0">
                <a:solidFill>
                  <a:srgbClr val="C00000"/>
                </a:solidFill>
              </a:rPr>
              <a:t>sustainable development </a:t>
            </a:r>
            <a:r>
              <a:rPr lang="en-GB" altLang="en-US" sz="2400" dirty="0"/>
              <a:t>of Europe based </a:t>
            </a:r>
            <a:r>
              <a:rPr lang="en-GB" altLang="en-US" sz="2400" dirty="0" smtClean="0"/>
              <a:t>on </a:t>
            </a:r>
            <a:r>
              <a:rPr lang="en-GB" altLang="en-US" sz="2400" dirty="0"/>
              <a:t>balanced economic growth and price stability (…) and a high level of </a:t>
            </a:r>
            <a:r>
              <a:rPr lang="en-GB" altLang="en-US" sz="2400" dirty="0" smtClean="0"/>
              <a:t>protection </a:t>
            </a:r>
            <a:r>
              <a:rPr lang="en-GB" altLang="en-US" sz="2400" dirty="0"/>
              <a:t>and improvement of the quality of the </a:t>
            </a:r>
            <a:r>
              <a:rPr lang="en-GB" altLang="en-US" sz="2400" b="1" dirty="0" smtClean="0">
                <a:solidFill>
                  <a:srgbClr val="C00000"/>
                </a:solidFill>
              </a:rPr>
              <a:t>environment</a:t>
            </a:r>
            <a:r>
              <a:rPr lang="en-GB" altLang="en-US" sz="2400" dirty="0" smtClean="0"/>
              <a:t>”</a:t>
            </a:r>
          </a:p>
          <a:p>
            <a:pPr marL="514350" indent="-457200"/>
            <a:r>
              <a:rPr lang="en-GB" altLang="en-US" sz="2400" dirty="0" smtClean="0"/>
              <a:t>Art</a:t>
            </a:r>
            <a:r>
              <a:rPr lang="en-GB" altLang="en-US" sz="2400" dirty="0"/>
              <a:t>. 191 </a:t>
            </a:r>
            <a:r>
              <a:rPr lang="en-GB" altLang="en-US" sz="2400" dirty="0" smtClean="0"/>
              <a:t>TFEU: </a:t>
            </a:r>
            <a:r>
              <a:rPr lang="en-GB" altLang="en-US" sz="2400" dirty="0"/>
              <a:t>defines objectives and principles of EU </a:t>
            </a:r>
            <a:r>
              <a:rPr lang="en-GB" altLang="en-US" sz="2400" dirty="0" smtClean="0"/>
              <a:t>environmental </a:t>
            </a:r>
            <a:r>
              <a:rPr lang="en-GB" altLang="en-US" sz="2400" dirty="0"/>
              <a:t>policy (+ new legal basis for </a:t>
            </a:r>
            <a:r>
              <a:rPr lang="en-GB" altLang="en-US" sz="2400" b="1" dirty="0">
                <a:solidFill>
                  <a:srgbClr val="C00000"/>
                </a:solidFill>
              </a:rPr>
              <a:t>climate change </a:t>
            </a:r>
            <a:r>
              <a:rPr lang="en-GB" altLang="en-US" sz="2400" dirty="0" smtClean="0"/>
              <a:t>and </a:t>
            </a:r>
            <a:r>
              <a:rPr lang="en-GB" altLang="en-US" sz="2400" dirty="0"/>
              <a:t>Art</a:t>
            </a:r>
            <a:r>
              <a:rPr lang="en-GB" altLang="en-US" sz="2400" dirty="0" smtClean="0"/>
              <a:t>. 194 </a:t>
            </a:r>
            <a:r>
              <a:rPr lang="en-GB" altLang="en-US" sz="2400" dirty="0"/>
              <a:t>sets a new legal basis for EU </a:t>
            </a:r>
            <a:r>
              <a:rPr lang="en-GB" altLang="en-US" sz="2400" b="1" dirty="0">
                <a:solidFill>
                  <a:srgbClr val="C00000"/>
                </a:solidFill>
              </a:rPr>
              <a:t>energy </a:t>
            </a:r>
            <a:r>
              <a:rPr lang="en-GB" altLang="en-US" sz="2400" b="1" dirty="0" smtClean="0">
                <a:solidFill>
                  <a:srgbClr val="C00000"/>
                </a:solidFill>
              </a:rPr>
              <a:t>policy</a:t>
            </a:r>
            <a:r>
              <a:rPr lang="en-GB" altLang="en-US" sz="2400" dirty="0" smtClean="0"/>
              <a:t>)</a:t>
            </a:r>
          </a:p>
          <a:p>
            <a:pPr marL="514350" indent="-457200"/>
            <a:r>
              <a:rPr lang="en-GB" altLang="en-US" sz="2800" dirty="0" smtClean="0"/>
              <a:t>Transboundary </a:t>
            </a:r>
            <a:r>
              <a:rPr lang="en-GB" altLang="en-US" sz="2800" dirty="0"/>
              <a:t>effects in </a:t>
            </a:r>
            <a:r>
              <a:rPr lang="en-GB" altLang="en-US" sz="2800" dirty="0">
                <a:solidFill>
                  <a:srgbClr val="C00000"/>
                </a:solidFill>
              </a:rPr>
              <a:t>third countries</a:t>
            </a:r>
            <a:r>
              <a:rPr lang="en-GB" altLang="en-US" sz="2800" dirty="0"/>
              <a:t>: international </a:t>
            </a:r>
            <a:r>
              <a:rPr lang="en-GB" altLang="en-US" sz="2800" dirty="0" smtClean="0"/>
              <a:t>treaties/agreements</a:t>
            </a:r>
            <a:endParaRPr lang="en-IE" altLang="en-US" sz="2800" dirty="0" smtClean="0"/>
          </a:p>
        </p:txBody>
      </p:sp>
      <p:sp>
        <p:nvSpPr>
          <p:cNvPr id="5" name="Title 1"/>
          <p:cNvSpPr txBox="1">
            <a:spLocks/>
          </p:cNvSpPr>
          <p:nvPr/>
        </p:nvSpPr>
        <p:spPr>
          <a:xfrm>
            <a:off x="5334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EU Legal basis</a:t>
            </a:r>
            <a:endParaRPr lang="en-GB" b="1" dirty="0"/>
          </a:p>
        </p:txBody>
      </p:sp>
    </p:spTree>
    <p:extLst>
      <p:ext uri="{BB962C8B-B14F-4D97-AF65-F5344CB8AC3E}">
        <p14:creationId xmlns:p14="http://schemas.microsoft.com/office/powerpoint/2010/main" val="3083164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48000"/>
            <a:ext cx="8229600" cy="72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rgbClr val="002060"/>
                </a:solidFill>
                <a:latin typeface="+mj-lt"/>
                <a:ea typeface="+mj-ea"/>
                <a:cs typeface="+mj-cs"/>
              </a:defRPr>
            </a:lvl1pPr>
          </a:lstStyle>
          <a:p>
            <a:r>
              <a:rPr lang="en-IE" dirty="0" smtClean="0">
                <a:solidFill>
                  <a:schemeClr val="tx1"/>
                </a:solidFill>
              </a:rPr>
              <a:t>Levels of Protection in Habitats Directive</a:t>
            </a:r>
            <a:endParaRPr lang="en-IE" dirty="0">
              <a:solidFill>
                <a:schemeClr val="tx1"/>
              </a:solidFill>
            </a:endParaRPr>
          </a:p>
        </p:txBody>
      </p:sp>
      <p:sp>
        <p:nvSpPr>
          <p:cNvPr id="4" name="Content Placeholder 2"/>
          <p:cNvSpPr txBox="1">
            <a:spLocks/>
          </p:cNvSpPr>
          <p:nvPr/>
        </p:nvSpPr>
        <p:spPr>
          <a:xfrm>
            <a:off x="354360" y="1340768"/>
            <a:ext cx="8435280" cy="489654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IE" b="1" dirty="0">
                <a:solidFill>
                  <a:schemeClr val="tx1"/>
                </a:solidFill>
              </a:rPr>
              <a:t>Annex II species</a:t>
            </a:r>
            <a:r>
              <a:rPr lang="en-IE" dirty="0">
                <a:solidFill>
                  <a:schemeClr val="tx1"/>
                </a:solidFill>
              </a:rPr>
              <a:t> (about 900): core areas of their habitat are designated as sites of Community importance (SCIs) and included in the Natura 2000 network. These sites must be managed in accordance with the ecological needs of the species.</a:t>
            </a:r>
          </a:p>
          <a:p>
            <a:pPr algn="just"/>
            <a:r>
              <a:rPr lang="en-IE" b="1" dirty="0">
                <a:solidFill>
                  <a:schemeClr val="tx1"/>
                </a:solidFill>
              </a:rPr>
              <a:t>Annex IV species</a:t>
            </a:r>
            <a:r>
              <a:rPr lang="en-IE" dirty="0">
                <a:solidFill>
                  <a:schemeClr val="tx1"/>
                </a:solidFill>
              </a:rPr>
              <a:t> (over 400, including many </a:t>
            </a:r>
            <a:r>
              <a:rPr lang="en-IE" dirty="0" smtClean="0">
                <a:solidFill>
                  <a:schemeClr val="tx1"/>
                </a:solidFill>
              </a:rPr>
              <a:t>Annex </a:t>
            </a:r>
            <a:r>
              <a:rPr lang="en-IE" dirty="0">
                <a:solidFill>
                  <a:schemeClr val="tx1"/>
                </a:solidFill>
              </a:rPr>
              <a:t>II species): a strict protection regime must be applied across their entire natural range within the EU, both within and outside Natura 2000 sites.</a:t>
            </a:r>
          </a:p>
          <a:p>
            <a:pPr algn="just"/>
            <a:r>
              <a:rPr lang="en-IE" b="1" dirty="0">
                <a:solidFill>
                  <a:schemeClr val="tx1"/>
                </a:solidFill>
              </a:rPr>
              <a:t>Annex V species</a:t>
            </a:r>
            <a:r>
              <a:rPr lang="en-IE" dirty="0">
                <a:solidFill>
                  <a:schemeClr val="tx1"/>
                </a:solidFill>
              </a:rPr>
              <a:t> (over 90): Member States must ensure that their exploitation and taking in the wild is compatible with maintaining them in a </a:t>
            </a:r>
            <a:r>
              <a:rPr lang="en-IE" dirty="0" smtClean="0">
                <a:solidFill>
                  <a:schemeClr val="tx1"/>
                </a:solidFill>
              </a:rPr>
              <a:t>Favourable Conservation Status.</a:t>
            </a:r>
            <a:endParaRPr lang="en-IE" dirty="0">
              <a:solidFill>
                <a:schemeClr val="tx1"/>
              </a:solidFill>
            </a:endParaRPr>
          </a:p>
        </p:txBody>
      </p:sp>
    </p:spTree>
    <p:extLst>
      <p:ext uri="{BB962C8B-B14F-4D97-AF65-F5344CB8AC3E}">
        <p14:creationId xmlns:p14="http://schemas.microsoft.com/office/powerpoint/2010/main" val="4050515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648000"/>
            <a:ext cx="8229600" cy="72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rgbClr val="002060"/>
                </a:solidFill>
                <a:latin typeface="+mj-lt"/>
                <a:ea typeface="+mj-ea"/>
                <a:cs typeface="+mj-cs"/>
              </a:defRPr>
            </a:lvl1pPr>
          </a:lstStyle>
          <a:p>
            <a:r>
              <a:rPr lang="en-IE" dirty="0" smtClean="0">
                <a:solidFill>
                  <a:schemeClr val="tx1"/>
                </a:solidFill>
              </a:rPr>
              <a:t>Natura 2000 Network</a:t>
            </a:r>
            <a:endParaRPr lang="en-IE" dirty="0">
              <a:solidFill>
                <a:schemeClr val="tx1"/>
              </a:solidFill>
            </a:endParaRPr>
          </a:p>
        </p:txBody>
      </p:sp>
      <p:sp>
        <p:nvSpPr>
          <p:cNvPr id="4" name="Content Placeholder 2"/>
          <p:cNvSpPr txBox="1">
            <a:spLocks/>
          </p:cNvSpPr>
          <p:nvPr/>
        </p:nvSpPr>
        <p:spPr>
          <a:xfrm>
            <a:off x="323529" y="1412776"/>
            <a:ext cx="8496943" cy="475252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IE" dirty="0" smtClean="0">
                <a:solidFill>
                  <a:schemeClr val="tx1"/>
                </a:solidFill>
              </a:rPr>
              <a:t>Largest </a:t>
            </a:r>
            <a:r>
              <a:rPr lang="en-IE" b="1" dirty="0" smtClean="0">
                <a:solidFill>
                  <a:schemeClr val="tx1"/>
                </a:solidFill>
              </a:rPr>
              <a:t>coordinated</a:t>
            </a:r>
            <a:r>
              <a:rPr lang="en-IE" dirty="0" smtClean="0">
                <a:solidFill>
                  <a:schemeClr val="tx1"/>
                </a:solidFill>
              </a:rPr>
              <a:t> </a:t>
            </a:r>
            <a:r>
              <a:rPr lang="en-IE" dirty="0">
                <a:solidFill>
                  <a:schemeClr val="tx1"/>
                </a:solidFill>
              </a:rPr>
              <a:t>network of protected areas in the </a:t>
            </a:r>
            <a:r>
              <a:rPr lang="en-IE" dirty="0" smtClean="0">
                <a:solidFill>
                  <a:schemeClr val="tx1"/>
                </a:solidFill>
              </a:rPr>
              <a:t>world</a:t>
            </a:r>
          </a:p>
          <a:p>
            <a:pPr>
              <a:lnSpc>
                <a:spcPct val="90000"/>
              </a:lnSpc>
            </a:pPr>
            <a:r>
              <a:rPr lang="en-IE" dirty="0" smtClean="0">
                <a:solidFill>
                  <a:schemeClr val="tx1"/>
                </a:solidFill>
              </a:rPr>
              <a:t>Aim is </a:t>
            </a:r>
            <a:r>
              <a:rPr lang="en-IE" dirty="0">
                <a:solidFill>
                  <a:schemeClr val="tx1"/>
                </a:solidFill>
              </a:rPr>
              <a:t>to ensure the </a:t>
            </a:r>
            <a:r>
              <a:rPr lang="en-IE" b="1" dirty="0">
                <a:solidFill>
                  <a:schemeClr val="tx1"/>
                </a:solidFill>
              </a:rPr>
              <a:t>long-term survival </a:t>
            </a:r>
            <a:r>
              <a:rPr lang="en-IE" dirty="0">
                <a:solidFill>
                  <a:schemeClr val="tx1"/>
                </a:solidFill>
              </a:rPr>
              <a:t>of Europe's most valuable and threatened species and </a:t>
            </a:r>
            <a:r>
              <a:rPr lang="en-IE" dirty="0" smtClean="0">
                <a:solidFill>
                  <a:schemeClr val="tx1"/>
                </a:solidFill>
              </a:rPr>
              <a:t>habitats</a:t>
            </a:r>
          </a:p>
          <a:p>
            <a:pPr>
              <a:lnSpc>
                <a:spcPct val="90000"/>
              </a:lnSpc>
            </a:pPr>
            <a:r>
              <a:rPr lang="en-IE" b="1" dirty="0" smtClean="0">
                <a:solidFill>
                  <a:schemeClr val="tx1"/>
                </a:solidFill>
              </a:rPr>
              <a:t>Not</a:t>
            </a:r>
            <a:r>
              <a:rPr lang="en-IE" dirty="0" smtClean="0">
                <a:solidFill>
                  <a:schemeClr val="tx1"/>
                </a:solidFill>
              </a:rPr>
              <a:t> a system of strict nature reserves</a:t>
            </a:r>
          </a:p>
          <a:p>
            <a:r>
              <a:rPr lang="en-GB" altLang="en-US" sz="2600" b="1" dirty="0" smtClean="0">
                <a:solidFill>
                  <a:schemeClr val="tx1"/>
                </a:solidFill>
              </a:rPr>
              <a:t>Management Plans </a:t>
            </a:r>
            <a:r>
              <a:rPr lang="en-GB" altLang="en-US" sz="2600" dirty="0">
                <a:solidFill>
                  <a:schemeClr val="tx1"/>
                </a:solidFill>
              </a:rPr>
              <a:t>may be drawn up for </a:t>
            </a:r>
            <a:r>
              <a:rPr lang="en-GB" altLang="en-US" sz="2600" dirty="0" smtClean="0">
                <a:solidFill>
                  <a:schemeClr val="tx1"/>
                </a:solidFill>
              </a:rPr>
              <a:t>designated sites </a:t>
            </a:r>
          </a:p>
          <a:p>
            <a:r>
              <a:rPr lang="en-GB" altLang="en-US" sz="2600" dirty="0" smtClean="0">
                <a:solidFill>
                  <a:schemeClr val="tx1"/>
                </a:solidFill>
              </a:rPr>
              <a:t>Duty </a:t>
            </a:r>
            <a:r>
              <a:rPr lang="en-GB" altLang="en-US" sz="2600" dirty="0">
                <a:solidFill>
                  <a:schemeClr val="tx1"/>
                </a:solidFill>
              </a:rPr>
              <a:t>on Member States to </a:t>
            </a:r>
            <a:r>
              <a:rPr lang="en-GB" altLang="en-US" sz="2600" b="1" dirty="0">
                <a:solidFill>
                  <a:schemeClr val="tx1"/>
                </a:solidFill>
              </a:rPr>
              <a:t>avoid</a:t>
            </a:r>
            <a:r>
              <a:rPr lang="en-GB" altLang="en-US" sz="2600" dirty="0">
                <a:solidFill>
                  <a:schemeClr val="tx1"/>
                </a:solidFill>
              </a:rPr>
              <a:t> deterioration of habitats and </a:t>
            </a:r>
            <a:r>
              <a:rPr lang="en-GB" altLang="en-US" sz="2600" b="1" dirty="0">
                <a:solidFill>
                  <a:schemeClr val="tx1"/>
                </a:solidFill>
              </a:rPr>
              <a:t>significant</a:t>
            </a:r>
            <a:r>
              <a:rPr lang="en-GB" altLang="en-US" sz="2600" dirty="0">
                <a:solidFill>
                  <a:schemeClr val="tx1"/>
                </a:solidFill>
              </a:rPr>
              <a:t> disturbance of species</a:t>
            </a:r>
          </a:p>
          <a:p>
            <a:r>
              <a:rPr lang="en-GB" altLang="en-US" sz="2600" dirty="0">
                <a:solidFill>
                  <a:schemeClr val="tx1"/>
                </a:solidFill>
              </a:rPr>
              <a:t>Also have to establish the </a:t>
            </a:r>
            <a:r>
              <a:rPr lang="en-GB" altLang="en-US" sz="2600" b="1" dirty="0">
                <a:solidFill>
                  <a:schemeClr val="tx1"/>
                </a:solidFill>
              </a:rPr>
              <a:t>standards</a:t>
            </a:r>
            <a:r>
              <a:rPr lang="en-GB" altLang="en-US" sz="2600" dirty="0">
                <a:solidFill>
                  <a:schemeClr val="tx1"/>
                </a:solidFill>
              </a:rPr>
              <a:t> to be applied to consideration of development proposals potentially threatening any sites</a:t>
            </a:r>
          </a:p>
          <a:p>
            <a:pPr lvl="1">
              <a:lnSpc>
                <a:spcPct val="90000"/>
              </a:lnSpc>
            </a:pPr>
            <a:endParaRPr lang="en-IE" dirty="0" smtClean="0"/>
          </a:p>
        </p:txBody>
      </p:sp>
    </p:spTree>
    <p:extLst>
      <p:ext uri="{BB962C8B-B14F-4D97-AF65-F5344CB8AC3E}">
        <p14:creationId xmlns:p14="http://schemas.microsoft.com/office/powerpoint/2010/main" val="1204499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648000"/>
            <a:ext cx="8229600" cy="720000"/>
          </a:xfrm>
        </p:spPr>
        <p:txBody>
          <a:bodyPr>
            <a:normAutofit/>
          </a:bodyPr>
          <a:lstStyle/>
          <a:p>
            <a:r>
              <a:rPr lang="en-IE" altLang="en-US" sz="3200" b="1" dirty="0" smtClean="0">
                <a:latin typeface="Calibri" pitchFamily="34" charset="0"/>
              </a:rPr>
              <a:t>Impact of Designation</a:t>
            </a:r>
            <a:endParaRPr lang="en-US" altLang="en-US" sz="3200" b="1" dirty="0" smtClean="0">
              <a:latin typeface="Calibri" pitchFamily="34" charset="0"/>
            </a:endParaRPr>
          </a:p>
        </p:txBody>
      </p:sp>
      <p:sp>
        <p:nvSpPr>
          <p:cNvPr id="23557" name="Content Placeholder 2"/>
          <p:cNvSpPr>
            <a:spLocks noGrp="1"/>
          </p:cNvSpPr>
          <p:nvPr>
            <p:ph idx="4294967295"/>
          </p:nvPr>
        </p:nvSpPr>
        <p:spPr>
          <a:xfrm>
            <a:off x="2589213" y="1772493"/>
            <a:ext cx="6554787" cy="4968875"/>
          </a:xfrm>
        </p:spPr>
        <p:txBody>
          <a:bodyPr>
            <a:normAutofit/>
          </a:bodyPr>
          <a:lstStyle/>
          <a:p>
            <a:pPr marL="381000">
              <a:spcBef>
                <a:spcPct val="0"/>
              </a:spcBef>
              <a:buClr>
                <a:schemeClr val="tx1"/>
              </a:buClr>
            </a:pPr>
            <a:r>
              <a:rPr lang="en-IE" altLang="en-US" sz="2600" dirty="0" smtClean="0">
                <a:latin typeface="Calibri" pitchFamily="34" charset="0"/>
              </a:rPr>
              <a:t>Designation </a:t>
            </a:r>
            <a:r>
              <a:rPr lang="en-IE" altLang="en-US" sz="2600" b="1" dirty="0" smtClean="0">
                <a:solidFill>
                  <a:srgbClr val="586EA4"/>
                </a:solidFill>
                <a:latin typeface="Calibri" pitchFamily="34" charset="0"/>
              </a:rPr>
              <a:t>does not exclude </a:t>
            </a:r>
            <a:r>
              <a:rPr lang="en-IE" altLang="en-US" sz="2600" dirty="0" smtClean="0">
                <a:latin typeface="Calibri" pitchFamily="34" charset="0"/>
              </a:rPr>
              <a:t>all human activities</a:t>
            </a:r>
          </a:p>
          <a:p>
            <a:pPr marL="381000">
              <a:spcBef>
                <a:spcPct val="0"/>
              </a:spcBef>
              <a:buClr>
                <a:schemeClr val="tx1"/>
              </a:buClr>
            </a:pPr>
            <a:r>
              <a:rPr lang="en-IE" altLang="en-US" sz="2600" dirty="0" smtClean="0">
                <a:latin typeface="Calibri" pitchFamily="34" charset="0"/>
              </a:rPr>
              <a:t>Developments likely to have an </a:t>
            </a:r>
            <a:r>
              <a:rPr lang="en-IE" altLang="en-US" sz="2600" b="1" dirty="0" smtClean="0">
                <a:solidFill>
                  <a:srgbClr val="586EA4"/>
                </a:solidFill>
                <a:latin typeface="Calibri" pitchFamily="34" charset="0"/>
              </a:rPr>
              <a:t>adverse effect</a:t>
            </a:r>
            <a:r>
              <a:rPr lang="en-IE" altLang="en-US" sz="2600" dirty="0" smtClean="0">
                <a:latin typeface="Calibri" pitchFamily="34" charset="0"/>
              </a:rPr>
              <a:t> on a Natura 2000 site must be subject to an </a:t>
            </a:r>
            <a:r>
              <a:rPr lang="en-IE" altLang="en-US" sz="2600" b="1" dirty="0" smtClean="0">
                <a:solidFill>
                  <a:srgbClr val="586EA4"/>
                </a:solidFill>
                <a:latin typeface="Calibri" pitchFamily="34" charset="0"/>
              </a:rPr>
              <a:t>Appropriate Assessment </a:t>
            </a:r>
            <a:r>
              <a:rPr lang="en-IE" altLang="en-US" sz="2600" dirty="0" smtClean="0">
                <a:latin typeface="Calibri" pitchFamily="34" charset="0"/>
              </a:rPr>
              <a:t>in light of the site’s conservation objectives</a:t>
            </a:r>
          </a:p>
          <a:p>
            <a:pPr marL="381000">
              <a:spcBef>
                <a:spcPct val="0"/>
              </a:spcBef>
              <a:buClr>
                <a:schemeClr val="tx1"/>
              </a:buClr>
            </a:pPr>
            <a:r>
              <a:rPr lang="en-IE" altLang="en-US" sz="2600" dirty="0" smtClean="0">
                <a:latin typeface="Calibri" pitchFamily="34" charset="0"/>
              </a:rPr>
              <a:t>Developments must have </a:t>
            </a:r>
            <a:r>
              <a:rPr lang="en-IE" altLang="en-US" sz="2600" b="1" dirty="0" smtClean="0">
                <a:solidFill>
                  <a:srgbClr val="586EA4"/>
                </a:solidFill>
                <a:latin typeface="Calibri" pitchFamily="34" charset="0"/>
              </a:rPr>
              <a:t>no significant effects</a:t>
            </a:r>
            <a:r>
              <a:rPr lang="en-IE" altLang="en-US" sz="2600" dirty="0" smtClean="0">
                <a:latin typeface="Calibri" pitchFamily="34" charset="0"/>
              </a:rPr>
              <a:t> on the integrity of a designated site considering  the</a:t>
            </a:r>
          </a:p>
          <a:p>
            <a:pPr marL="781050" lvl="1">
              <a:spcBef>
                <a:spcPct val="0"/>
              </a:spcBef>
              <a:buFont typeface="Wingdings" pitchFamily="2" charset="2"/>
              <a:buChar char="§"/>
            </a:pPr>
            <a:r>
              <a:rPr lang="en-IE" altLang="en-US" sz="2600" dirty="0" smtClean="0">
                <a:latin typeface="Calibri" pitchFamily="34" charset="0"/>
              </a:rPr>
              <a:t>Site structure, </a:t>
            </a:r>
          </a:p>
          <a:p>
            <a:pPr marL="781050" lvl="1">
              <a:spcBef>
                <a:spcPct val="0"/>
              </a:spcBef>
              <a:buFont typeface="Wingdings" pitchFamily="2" charset="2"/>
              <a:buChar char="§"/>
            </a:pPr>
            <a:r>
              <a:rPr lang="en-IE" altLang="en-US" sz="2600" dirty="0" smtClean="0">
                <a:latin typeface="Calibri" pitchFamily="34" charset="0"/>
              </a:rPr>
              <a:t>Function and </a:t>
            </a:r>
          </a:p>
          <a:p>
            <a:pPr marL="781050" lvl="1">
              <a:spcBef>
                <a:spcPct val="0"/>
              </a:spcBef>
              <a:buFont typeface="Wingdings" pitchFamily="2" charset="2"/>
              <a:buChar char="§"/>
            </a:pPr>
            <a:r>
              <a:rPr lang="en-IE" altLang="en-US" sz="2600" dirty="0" smtClean="0">
                <a:latin typeface="Calibri" pitchFamily="34" charset="0"/>
              </a:rPr>
              <a:t>Conservation objectives.</a:t>
            </a:r>
          </a:p>
        </p:txBody>
      </p:sp>
      <p:pic>
        <p:nvPicPr>
          <p:cNvPr id="9" name="Picture 4" descr="DSC00764-1.JPG"/>
          <p:cNvPicPr>
            <a:picLocks noChangeAspect="1"/>
          </p:cNvPicPr>
          <p:nvPr/>
        </p:nvPicPr>
        <p:blipFill>
          <a:blip r:embed="rId3" cstate="screen"/>
          <a:srcRect/>
          <a:stretch>
            <a:fillRect/>
          </a:stretch>
        </p:blipFill>
        <p:spPr bwMode="auto">
          <a:xfrm>
            <a:off x="107504" y="1629148"/>
            <a:ext cx="2024137" cy="1481020"/>
          </a:xfrm>
          <a:prstGeom prst="rect">
            <a:avLst/>
          </a:prstGeom>
          <a:ln>
            <a:noFill/>
          </a:ln>
          <a:effectLst>
            <a:softEdge rad="112500"/>
          </a:effectLst>
        </p:spPr>
      </p:pic>
      <p:pic>
        <p:nvPicPr>
          <p:cNvPr id="10" name="Picture 5" descr="DSC_5737.JPG"/>
          <p:cNvPicPr>
            <a:picLocks noChangeAspect="1"/>
          </p:cNvPicPr>
          <p:nvPr/>
        </p:nvPicPr>
        <p:blipFill>
          <a:blip r:embed="rId4" cstate="screen"/>
          <a:srcRect/>
          <a:stretch>
            <a:fillRect/>
          </a:stretch>
        </p:blipFill>
        <p:spPr bwMode="auto">
          <a:xfrm>
            <a:off x="115417" y="4983925"/>
            <a:ext cx="2088232" cy="1469758"/>
          </a:xfrm>
          <a:prstGeom prst="rect">
            <a:avLst/>
          </a:prstGeom>
          <a:ln>
            <a:noFill/>
          </a:ln>
          <a:effectLst>
            <a:softEdge rad="112500"/>
          </a:effectLst>
        </p:spPr>
      </p:pic>
      <p:pic>
        <p:nvPicPr>
          <p:cNvPr id="92162" name="Picture 2" descr="http://www.qub.ac.uk/research-centres/ModiolusRestorationResearchGroup/ModiolusRestorationPlan/ShellcultchdeploymentandModiolustranslocation/Imagesource,203404,en.jpg"/>
          <p:cNvPicPr>
            <a:picLocks noChangeAspect="1" noChangeArrowheads="1"/>
          </p:cNvPicPr>
          <p:nvPr/>
        </p:nvPicPr>
        <p:blipFill>
          <a:blip r:embed="rId5" cstate="screen"/>
          <a:srcRect/>
          <a:stretch>
            <a:fillRect/>
          </a:stretch>
        </p:blipFill>
        <p:spPr bwMode="auto">
          <a:xfrm>
            <a:off x="323528" y="3285331"/>
            <a:ext cx="2258171" cy="1512168"/>
          </a:xfrm>
          <a:prstGeom prst="rect">
            <a:avLst/>
          </a:prstGeom>
          <a:ln>
            <a:noFill/>
          </a:ln>
          <a:effectLst>
            <a:softEdge rad="112500"/>
          </a:effectLst>
        </p:spPr>
      </p:pic>
    </p:spTree>
    <p:extLst>
      <p:ext uri="{BB962C8B-B14F-4D97-AF65-F5344CB8AC3E}">
        <p14:creationId xmlns:p14="http://schemas.microsoft.com/office/powerpoint/2010/main" val="2571734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EA7222"/>
              </a:clrFrom>
              <a:clrTo>
                <a:srgbClr val="EA7222">
                  <a:alpha val="0"/>
                </a:srgbClr>
              </a:clrTo>
            </a:clrChange>
          </a:blip>
          <a:stretch>
            <a:fillRect/>
          </a:stretch>
        </p:blipFill>
        <p:spPr>
          <a:xfrm>
            <a:off x="961317" y="1413884"/>
            <a:ext cx="7221367" cy="5139867"/>
          </a:xfrm>
          <a:prstGeom prst="rect">
            <a:avLst/>
          </a:prstGeom>
        </p:spPr>
      </p:pic>
      <p:sp>
        <p:nvSpPr>
          <p:cNvPr id="5" name="Rectangle 4"/>
          <p:cNvSpPr/>
          <p:nvPr/>
        </p:nvSpPr>
        <p:spPr>
          <a:xfrm>
            <a:off x="-674662" y="3861048"/>
            <a:ext cx="899592" cy="63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2"/>
          <p:cNvSpPr>
            <a:spLocks noGrp="1" noChangeArrowheads="1"/>
          </p:cNvSpPr>
          <p:nvPr>
            <p:ph type="title" idx="4294967295"/>
          </p:nvPr>
        </p:nvSpPr>
        <p:spPr>
          <a:xfrm>
            <a:off x="457200" y="648000"/>
            <a:ext cx="8229600" cy="720000"/>
          </a:xfrm>
        </p:spPr>
        <p:txBody>
          <a:bodyPr>
            <a:normAutofit/>
          </a:bodyPr>
          <a:lstStyle/>
          <a:p>
            <a:r>
              <a:rPr lang="en-IE" altLang="en-US" sz="3200" b="1" dirty="0" smtClean="0">
                <a:latin typeface="Calibri" pitchFamily="34" charset="0"/>
              </a:rPr>
              <a:t>Appropriate Assessment* Process</a:t>
            </a:r>
            <a:endParaRPr lang="en-US" altLang="en-US" sz="3200" b="1" dirty="0" smtClean="0">
              <a:latin typeface="Calibri" pitchFamily="34" charset="0"/>
            </a:endParaRPr>
          </a:p>
        </p:txBody>
      </p:sp>
      <p:sp>
        <p:nvSpPr>
          <p:cNvPr id="2" name="TextBox 1"/>
          <p:cNvSpPr txBox="1"/>
          <p:nvPr/>
        </p:nvSpPr>
        <p:spPr>
          <a:xfrm>
            <a:off x="7343800" y="6384475"/>
            <a:ext cx="1548680" cy="338554"/>
          </a:xfrm>
          <a:prstGeom prst="rect">
            <a:avLst/>
          </a:prstGeom>
          <a:noFill/>
        </p:spPr>
        <p:txBody>
          <a:bodyPr wrap="square" rtlCol="0">
            <a:spAutoFit/>
          </a:bodyPr>
          <a:lstStyle/>
          <a:p>
            <a:r>
              <a:rPr lang="en-IE" sz="1600" dirty="0" smtClean="0"/>
              <a:t>* HRA in the UK</a:t>
            </a:r>
            <a:endParaRPr lang="en-IE" dirty="0"/>
          </a:p>
        </p:txBody>
      </p:sp>
    </p:spTree>
    <p:extLst>
      <p:ext uri="{BB962C8B-B14F-4D97-AF65-F5344CB8AC3E}">
        <p14:creationId xmlns:p14="http://schemas.microsoft.com/office/powerpoint/2010/main" val="3841868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376238" y="1340768"/>
            <a:ext cx="8391525" cy="4646612"/>
          </a:xfrm>
        </p:spPr>
        <p:txBody>
          <a:bodyPr>
            <a:normAutofit fontScale="85000" lnSpcReduction="20000"/>
          </a:bodyPr>
          <a:lstStyle/>
          <a:p>
            <a:pPr eaLnBrk="1" hangingPunct="1">
              <a:lnSpc>
                <a:spcPct val="124000"/>
              </a:lnSpc>
              <a:spcBef>
                <a:spcPct val="0"/>
              </a:spcBef>
              <a:buFont typeface="Wingdings" panose="05000000000000000000" pitchFamily="2" charset="2"/>
              <a:buChar char="§"/>
            </a:pPr>
            <a:r>
              <a:rPr lang="en-US" altLang="en-US" dirty="0" smtClean="0"/>
              <a:t>Introduced in 1985</a:t>
            </a:r>
          </a:p>
          <a:p>
            <a:pPr lvl="1">
              <a:lnSpc>
                <a:spcPct val="124000"/>
              </a:lnSpc>
              <a:spcBef>
                <a:spcPct val="0"/>
              </a:spcBef>
              <a:buFont typeface="Wingdings" panose="05000000000000000000" pitchFamily="2" charset="2"/>
              <a:buChar char="§"/>
            </a:pPr>
            <a:r>
              <a:rPr lang="en-US" altLang="en-US" dirty="0" smtClean="0"/>
              <a:t>Amended in 1997, 2003 and 2009</a:t>
            </a:r>
          </a:p>
          <a:p>
            <a:pPr lvl="1">
              <a:lnSpc>
                <a:spcPct val="124000"/>
              </a:lnSpc>
              <a:spcBef>
                <a:spcPct val="0"/>
              </a:spcBef>
              <a:buFont typeface="Wingdings" panose="05000000000000000000" pitchFamily="2" charset="2"/>
              <a:buChar char="§"/>
            </a:pPr>
            <a:r>
              <a:rPr lang="en-US" altLang="en-US" dirty="0" smtClean="0"/>
              <a:t>Codified in 2011</a:t>
            </a:r>
          </a:p>
          <a:p>
            <a:pPr lvl="1">
              <a:lnSpc>
                <a:spcPct val="124000"/>
              </a:lnSpc>
              <a:spcBef>
                <a:spcPct val="0"/>
              </a:spcBef>
              <a:buFont typeface="Wingdings" panose="05000000000000000000" pitchFamily="2" charset="2"/>
              <a:buChar char="§"/>
            </a:pPr>
            <a:r>
              <a:rPr lang="en-US" altLang="en-US" dirty="0" smtClean="0"/>
              <a:t>Amended in 2014</a:t>
            </a:r>
          </a:p>
          <a:p>
            <a:pPr eaLnBrk="1" hangingPunct="1">
              <a:lnSpc>
                <a:spcPct val="124000"/>
              </a:lnSpc>
              <a:spcBef>
                <a:spcPct val="0"/>
              </a:spcBef>
              <a:buFont typeface="Wingdings" panose="05000000000000000000" pitchFamily="2" charset="2"/>
              <a:buChar char="§"/>
            </a:pPr>
            <a:r>
              <a:rPr lang="en-US" altLang="en-US" dirty="0" smtClean="0"/>
              <a:t>Requires an assessment of the environmental impact of </a:t>
            </a:r>
            <a:r>
              <a:rPr lang="en-US" altLang="en-US" u="sng" dirty="0" smtClean="0">
                <a:solidFill>
                  <a:schemeClr val="tx2">
                    <a:lumMod val="60000"/>
                    <a:lumOff val="40000"/>
                  </a:schemeClr>
                </a:solidFill>
              </a:rPr>
              <a:t>any project</a:t>
            </a:r>
            <a:r>
              <a:rPr lang="en-US" altLang="en-US" dirty="0" smtClean="0">
                <a:solidFill>
                  <a:schemeClr val="tx2">
                    <a:lumMod val="60000"/>
                    <a:lumOff val="40000"/>
                  </a:schemeClr>
                </a:solidFill>
              </a:rPr>
              <a:t> </a:t>
            </a:r>
            <a:r>
              <a:rPr lang="en-US" altLang="en-US" dirty="0" smtClean="0"/>
              <a:t>likely to have significant effects on the environment before consent can be granted</a:t>
            </a:r>
          </a:p>
          <a:p>
            <a:pPr lvl="1" eaLnBrk="1" hangingPunct="1">
              <a:lnSpc>
                <a:spcPct val="124000"/>
              </a:lnSpc>
              <a:spcBef>
                <a:spcPct val="0"/>
              </a:spcBef>
              <a:buFont typeface="Wingdings" panose="05000000000000000000" pitchFamily="2" charset="2"/>
              <a:buChar char="§"/>
            </a:pPr>
            <a:r>
              <a:rPr lang="en-US" altLang="en-US" sz="2800" dirty="0" smtClean="0"/>
              <a:t>Annex I</a:t>
            </a:r>
          </a:p>
          <a:p>
            <a:pPr lvl="1" eaLnBrk="1" hangingPunct="1">
              <a:lnSpc>
                <a:spcPct val="124000"/>
              </a:lnSpc>
              <a:spcBef>
                <a:spcPct val="0"/>
              </a:spcBef>
              <a:buFont typeface="Wingdings" panose="05000000000000000000" pitchFamily="2" charset="2"/>
              <a:buChar char="§"/>
            </a:pPr>
            <a:r>
              <a:rPr lang="en-US" altLang="en-US" sz="2800" dirty="0" smtClean="0"/>
              <a:t>Annex II</a:t>
            </a:r>
          </a:p>
          <a:p>
            <a:pPr eaLnBrk="1" hangingPunct="1">
              <a:lnSpc>
                <a:spcPct val="124000"/>
              </a:lnSpc>
              <a:spcBef>
                <a:spcPct val="0"/>
              </a:spcBef>
              <a:buFont typeface="Wingdings" panose="05000000000000000000" pitchFamily="2" charset="2"/>
              <a:buChar char="§"/>
            </a:pPr>
            <a:r>
              <a:rPr lang="en-US" altLang="en-US" dirty="0" smtClean="0"/>
              <a:t>Other Member States must be consulted about proposals that are likely to have a transboundary effects.</a:t>
            </a:r>
          </a:p>
        </p:txBody>
      </p:sp>
      <p:sp>
        <p:nvSpPr>
          <p:cNvPr id="5" name="Title 1"/>
          <p:cNvSpPr txBox="1">
            <a:spLocks/>
          </p:cNvSpPr>
          <p:nvPr/>
        </p:nvSpPr>
        <p:spPr>
          <a:xfrm>
            <a:off x="539552"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Environmental Impact Assessment Directive [1]</a:t>
            </a:r>
            <a:endParaRPr lang="en-GB" b="1" dirty="0"/>
          </a:p>
        </p:txBody>
      </p:sp>
    </p:spTree>
    <p:extLst>
      <p:ext uri="{BB962C8B-B14F-4D97-AF65-F5344CB8AC3E}">
        <p14:creationId xmlns:p14="http://schemas.microsoft.com/office/powerpoint/2010/main" val="30489868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4294967295"/>
          </p:nvPr>
        </p:nvSpPr>
        <p:spPr>
          <a:xfrm>
            <a:off x="395288" y="1378992"/>
            <a:ext cx="8353425" cy="4786312"/>
          </a:xfrm>
        </p:spPr>
        <p:txBody>
          <a:bodyPr/>
          <a:lstStyle/>
          <a:p>
            <a:pPr>
              <a:spcBef>
                <a:spcPts val="300"/>
              </a:spcBef>
            </a:pPr>
            <a:r>
              <a:rPr lang="en-IE" altLang="en-US" sz="2600" dirty="0" smtClean="0"/>
              <a:t>Developer </a:t>
            </a:r>
            <a:r>
              <a:rPr lang="en-IE" altLang="en-US" sz="2600" b="1" dirty="0" smtClean="0">
                <a:solidFill>
                  <a:srgbClr val="C00000"/>
                </a:solidFill>
              </a:rPr>
              <a:t>may</a:t>
            </a:r>
            <a:r>
              <a:rPr lang="en-IE" altLang="en-US" sz="2600" dirty="0" smtClean="0"/>
              <a:t> </a:t>
            </a:r>
            <a:r>
              <a:rPr lang="en-IE" altLang="en-US" sz="2600" b="1" dirty="0" smtClean="0">
                <a:solidFill>
                  <a:srgbClr val="C00000"/>
                </a:solidFill>
              </a:rPr>
              <a:t>request</a:t>
            </a:r>
            <a:r>
              <a:rPr lang="en-IE" altLang="en-US" sz="2600" dirty="0" smtClean="0"/>
              <a:t> the competent authority to say what should be covered by the EIA (scoping stage); </a:t>
            </a:r>
          </a:p>
          <a:p>
            <a:pPr>
              <a:spcBef>
                <a:spcPts val="300"/>
              </a:spcBef>
            </a:pPr>
            <a:r>
              <a:rPr lang="en-IE" altLang="en-US" sz="2600" dirty="0" smtClean="0"/>
              <a:t>Developer </a:t>
            </a:r>
            <a:r>
              <a:rPr lang="en-IE" altLang="en-US" sz="2600" b="1" dirty="0" smtClean="0">
                <a:solidFill>
                  <a:srgbClr val="C00000"/>
                </a:solidFill>
              </a:rPr>
              <a:t>must provide </a:t>
            </a:r>
            <a:r>
              <a:rPr lang="en-IE" altLang="en-US" sz="2600" dirty="0" smtClean="0"/>
              <a:t>information on the environmental impact (EIA report – Annex IV); </a:t>
            </a:r>
          </a:p>
          <a:p>
            <a:pPr>
              <a:spcBef>
                <a:spcPts val="300"/>
              </a:spcBef>
            </a:pPr>
            <a:r>
              <a:rPr lang="en-IE" altLang="en-US" sz="2600" dirty="0" smtClean="0"/>
              <a:t>The environmental authorities and the public must be </a:t>
            </a:r>
            <a:r>
              <a:rPr lang="en-IE" altLang="en-US" sz="2600" b="1" dirty="0" smtClean="0">
                <a:solidFill>
                  <a:srgbClr val="C00000"/>
                </a:solidFill>
              </a:rPr>
              <a:t>informed and consulted</a:t>
            </a:r>
            <a:r>
              <a:rPr lang="en-IE" altLang="en-US" sz="2600" dirty="0" smtClean="0"/>
              <a:t>;</a:t>
            </a:r>
          </a:p>
          <a:p>
            <a:pPr>
              <a:spcBef>
                <a:spcPts val="300"/>
              </a:spcBef>
            </a:pPr>
            <a:r>
              <a:rPr lang="en-IE" altLang="en-US" sz="2600" dirty="0" smtClean="0"/>
              <a:t>The competent authority decides, </a:t>
            </a:r>
            <a:r>
              <a:rPr lang="en-IE" altLang="en-US" sz="2600" b="1" dirty="0" smtClean="0">
                <a:solidFill>
                  <a:srgbClr val="C00000"/>
                </a:solidFill>
              </a:rPr>
              <a:t>taking into consideration</a:t>
            </a:r>
            <a:r>
              <a:rPr lang="en-IE" altLang="en-US" sz="2600" dirty="0" smtClean="0"/>
              <a:t> the results of consultations;</a:t>
            </a:r>
          </a:p>
          <a:p>
            <a:pPr>
              <a:spcBef>
                <a:spcPts val="300"/>
              </a:spcBef>
            </a:pPr>
            <a:r>
              <a:rPr lang="en-IE" altLang="en-US" sz="2600" dirty="0" smtClean="0"/>
              <a:t>The public is informed of the decision </a:t>
            </a:r>
            <a:r>
              <a:rPr lang="en-IE" altLang="en-US" sz="2600" b="1" dirty="0" smtClean="0">
                <a:solidFill>
                  <a:srgbClr val="C00000"/>
                </a:solidFill>
              </a:rPr>
              <a:t>afterwards</a:t>
            </a:r>
            <a:r>
              <a:rPr lang="en-IE" altLang="en-US" sz="2600" dirty="0" smtClean="0">
                <a:solidFill>
                  <a:srgbClr val="C00000"/>
                </a:solidFill>
              </a:rPr>
              <a:t> </a:t>
            </a:r>
            <a:r>
              <a:rPr lang="en-IE" altLang="en-US" sz="2600" dirty="0" smtClean="0"/>
              <a:t>and can challenge the decision before the courts.</a:t>
            </a:r>
          </a:p>
          <a:p>
            <a:endParaRPr lang="en-IE" altLang="en-US" dirty="0" smtClean="0"/>
          </a:p>
        </p:txBody>
      </p:sp>
      <p:sp>
        <p:nvSpPr>
          <p:cNvPr id="5" name="Title 1"/>
          <p:cNvSpPr txBox="1">
            <a:spLocks/>
          </p:cNvSpPr>
          <p:nvPr/>
        </p:nvSpPr>
        <p:spPr>
          <a:xfrm>
            <a:off x="323528"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EIA Directive [2]</a:t>
            </a:r>
            <a:endParaRPr lang="en-GB" b="1" dirty="0"/>
          </a:p>
        </p:txBody>
      </p:sp>
    </p:spTree>
    <p:extLst>
      <p:ext uri="{BB962C8B-B14F-4D97-AF65-F5344CB8AC3E}">
        <p14:creationId xmlns:p14="http://schemas.microsoft.com/office/powerpoint/2010/main" val="254949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592" y="5835033"/>
            <a:ext cx="5016758" cy="369332"/>
          </a:xfrm>
          <a:prstGeom prst="rect">
            <a:avLst/>
          </a:prstGeom>
          <a:noFill/>
        </p:spPr>
        <p:txBody>
          <a:bodyPr wrap="none" rtlCol="0">
            <a:spAutoFit/>
          </a:bodyPr>
          <a:lstStyle/>
          <a:p>
            <a:r>
              <a:rPr lang="en-IE" dirty="0" smtClean="0"/>
              <a:t>[Coloured </a:t>
            </a:r>
            <a:r>
              <a:rPr lang="en-IE" dirty="0" smtClean="0"/>
              <a:t>stages are covered explicitly by Directive]</a:t>
            </a:r>
            <a:endParaRPr lang="en-IE" dirty="0"/>
          </a:p>
        </p:txBody>
      </p:sp>
      <p:sp>
        <p:nvSpPr>
          <p:cNvPr id="44" name="TextBox 43"/>
          <p:cNvSpPr txBox="1"/>
          <p:nvPr/>
        </p:nvSpPr>
        <p:spPr>
          <a:xfrm>
            <a:off x="827584" y="6156012"/>
            <a:ext cx="2304256" cy="369332"/>
          </a:xfrm>
          <a:prstGeom prst="rect">
            <a:avLst/>
          </a:prstGeom>
          <a:noFill/>
        </p:spPr>
        <p:txBody>
          <a:bodyPr wrap="square" rtlCol="0">
            <a:spAutoFit/>
          </a:bodyPr>
          <a:lstStyle/>
          <a:p>
            <a:pPr algn="r"/>
            <a:r>
              <a:rPr lang="en-IE" dirty="0" smtClean="0"/>
              <a:t>Source: ERM, 2001</a:t>
            </a:r>
            <a:endParaRPr lang="en-IE" dirty="0"/>
          </a:p>
        </p:txBody>
      </p:sp>
      <p:grpSp>
        <p:nvGrpSpPr>
          <p:cNvPr id="48" name="Group 47"/>
          <p:cNvGrpSpPr/>
          <p:nvPr/>
        </p:nvGrpSpPr>
        <p:grpSpPr>
          <a:xfrm>
            <a:off x="213942" y="1730246"/>
            <a:ext cx="8640960" cy="4259257"/>
            <a:chOff x="251520" y="1256234"/>
            <a:chExt cx="8640960" cy="4259257"/>
          </a:xfrm>
        </p:grpSpPr>
        <p:sp>
          <p:nvSpPr>
            <p:cNvPr id="3" name="TextBox 2"/>
            <p:cNvSpPr txBox="1"/>
            <p:nvPr/>
          </p:nvSpPr>
          <p:spPr>
            <a:xfrm>
              <a:off x="251520" y="1280954"/>
              <a:ext cx="2232248" cy="707886"/>
            </a:xfrm>
            <a:prstGeom prst="rect">
              <a:avLst/>
            </a:prstGeom>
            <a:noFill/>
            <a:ln w="28575">
              <a:solidFill>
                <a:schemeClr val="tx1"/>
              </a:solidFill>
            </a:ln>
          </p:spPr>
          <p:txBody>
            <a:bodyPr wrap="square" rtlCol="0">
              <a:spAutoFit/>
            </a:bodyPr>
            <a:lstStyle/>
            <a:p>
              <a:pPr algn="ctr"/>
              <a:r>
                <a:rPr lang="en-IE" sz="2000" dirty="0" smtClean="0"/>
                <a:t>Project preparation</a:t>
              </a:r>
              <a:endParaRPr lang="en-IE" sz="2000" dirty="0"/>
            </a:p>
          </p:txBody>
        </p:sp>
        <p:sp>
          <p:nvSpPr>
            <p:cNvPr id="4" name="TextBox 3"/>
            <p:cNvSpPr txBox="1"/>
            <p:nvPr/>
          </p:nvSpPr>
          <p:spPr>
            <a:xfrm>
              <a:off x="251520" y="2269321"/>
              <a:ext cx="2232248" cy="1015663"/>
            </a:xfrm>
            <a:prstGeom prst="rect">
              <a:avLst/>
            </a:prstGeom>
            <a:noFill/>
            <a:ln w="28575">
              <a:solidFill>
                <a:schemeClr val="tx1"/>
              </a:solidFill>
            </a:ln>
          </p:spPr>
          <p:txBody>
            <a:bodyPr wrap="square" rtlCol="0">
              <a:spAutoFit/>
            </a:bodyPr>
            <a:lstStyle/>
            <a:p>
              <a:pPr algn="ctr"/>
              <a:r>
                <a:rPr lang="en-IE" sz="2000" dirty="0" smtClean="0"/>
                <a:t>Notification to competent authority</a:t>
              </a:r>
              <a:endParaRPr lang="en-IE" sz="2000" dirty="0"/>
            </a:p>
          </p:txBody>
        </p:sp>
        <p:sp>
          <p:nvSpPr>
            <p:cNvPr id="5" name="TextBox 4"/>
            <p:cNvSpPr txBox="1"/>
            <p:nvPr/>
          </p:nvSpPr>
          <p:spPr>
            <a:xfrm>
              <a:off x="251520" y="3604954"/>
              <a:ext cx="2232248" cy="400110"/>
            </a:xfrm>
            <a:prstGeom prst="rect">
              <a:avLst/>
            </a:prstGeom>
            <a:solidFill>
              <a:srgbClr val="FFCCCC"/>
            </a:solidFill>
            <a:ln w="28575">
              <a:solidFill>
                <a:schemeClr val="tx1"/>
              </a:solidFill>
            </a:ln>
          </p:spPr>
          <p:txBody>
            <a:bodyPr wrap="square" rtlCol="0">
              <a:spAutoFit/>
            </a:bodyPr>
            <a:lstStyle/>
            <a:p>
              <a:pPr algn="ctr"/>
              <a:r>
                <a:rPr lang="en-IE" sz="2000" dirty="0" smtClean="0"/>
                <a:t>Screening</a:t>
              </a:r>
              <a:endParaRPr lang="en-IE" sz="2000" dirty="0"/>
            </a:p>
          </p:txBody>
        </p:sp>
        <p:sp>
          <p:nvSpPr>
            <p:cNvPr id="6" name="TextBox 5"/>
            <p:cNvSpPr txBox="1"/>
            <p:nvPr/>
          </p:nvSpPr>
          <p:spPr>
            <a:xfrm>
              <a:off x="251520" y="4283804"/>
              <a:ext cx="2232248" cy="400110"/>
            </a:xfrm>
            <a:prstGeom prst="rect">
              <a:avLst/>
            </a:prstGeom>
            <a:solidFill>
              <a:srgbClr val="FFCCCC"/>
            </a:solidFill>
            <a:ln w="28575">
              <a:solidFill>
                <a:schemeClr val="tx1"/>
              </a:solidFill>
            </a:ln>
          </p:spPr>
          <p:txBody>
            <a:bodyPr wrap="square" rtlCol="0">
              <a:spAutoFit/>
            </a:bodyPr>
            <a:lstStyle/>
            <a:p>
              <a:pPr algn="ctr"/>
              <a:r>
                <a:rPr lang="en-IE" sz="2000" dirty="0" smtClean="0"/>
                <a:t>Scoping</a:t>
              </a:r>
              <a:endParaRPr lang="en-IE" sz="2000" dirty="0"/>
            </a:p>
          </p:txBody>
        </p:sp>
        <p:sp>
          <p:nvSpPr>
            <p:cNvPr id="7" name="TextBox 6"/>
            <p:cNvSpPr txBox="1"/>
            <p:nvPr/>
          </p:nvSpPr>
          <p:spPr>
            <a:xfrm>
              <a:off x="2843808" y="1256234"/>
              <a:ext cx="2736304" cy="1015663"/>
            </a:xfrm>
            <a:prstGeom prst="rect">
              <a:avLst/>
            </a:prstGeom>
            <a:noFill/>
            <a:ln w="28575">
              <a:solidFill>
                <a:schemeClr val="tx1"/>
              </a:solidFill>
            </a:ln>
          </p:spPr>
          <p:txBody>
            <a:bodyPr wrap="square" rtlCol="0">
              <a:spAutoFit/>
            </a:bodyPr>
            <a:lstStyle/>
            <a:p>
              <a:pPr algn="ctr"/>
              <a:r>
                <a:rPr lang="en-IE" sz="2000" dirty="0" smtClean="0"/>
                <a:t>Environmental studies: baseline and impact analysis</a:t>
              </a:r>
              <a:endParaRPr lang="en-IE" sz="2000" dirty="0"/>
            </a:p>
          </p:txBody>
        </p:sp>
        <p:sp>
          <p:nvSpPr>
            <p:cNvPr id="8" name="TextBox 7"/>
            <p:cNvSpPr txBox="1"/>
            <p:nvPr/>
          </p:nvSpPr>
          <p:spPr>
            <a:xfrm>
              <a:off x="2843808" y="2588711"/>
              <a:ext cx="2736304" cy="1015663"/>
            </a:xfrm>
            <a:prstGeom prst="rect">
              <a:avLst/>
            </a:prstGeom>
            <a:solidFill>
              <a:srgbClr val="FFCCCC"/>
            </a:solidFill>
            <a:ln w="28575">
              <a:solidFill>
                <a:schemeClr val="tx1"/>
              </a:solidFill>
            </a:ln>
          </p:spPr>
          <p:txBody>
            <a:bodyPr wrap="square" rtlCol="0">
              <a:spAutoFit/>
            </a:bodyPr>
            <a:lstStyle/>
            <a:p>
              <a:pPr algn="ctr"/>
              <a:r>
                <a:rPr lang="en-IE" sz="2000" dirty="0" smtClean="0"/>
                <a:t>Submission of </a:t>
              </a:r>
              <a:r>
                <a:rPr lang="en-IE" sz="2000" dirty="0" err="1" smtClean="0"/>
                <a:t>env</a:t>
              </a:r>
              <a:r>
                <a:rPr lang="en-IE" sz="2000" dirty="0" smtClean="0"/>
                <a:t>. information to competent authority</a:t>
              </a:r>
              <a:endParaRPr lang="en-IE" sz="2000" dirty="0"/>
            </a:p>
          </p:txBody>
        </p:sp>
        <p:sp>
          <p:nvSpPr>
            <p:cNvPr id="9" name="TextBox 8"/>
            <p:cNvSpPr txBox="1"/>
            <p:nvPr/>
          </p:nvSpPr>
          <p:spPr>
            <a:xfrm>
              <a:off x="2843808" y="4006804"/>
              <a:ext cx="2736304" cy="707886"/>
            </a:xfrm>
            <a:prstGeom prst="rect">
              <a:avLst/>
            </a:prstGeom>
            <a:noFill/>
            <a:ln w="28575">
              <a:solidFill>
                <a:schemeClr val="tx1"/>
              </a:solidFill>
            </a:ln>
          </p:spPr>
          <p:txBody>
            <a:bodyPr wrap="square" rtlCol="0">
              <a:spAutoFit/>
            </a:bodyPr>
            <a:lstStyle/>
            <a:p>
              <a:pPr algn="ctr"/>
              <a:r>
                <a:rPr lang="en-IE" sz="2000" dirty="0" smtClean="0"/>
                <a:t>Review of adequacy of </a:t>
              </a:r>
              <a:r>
                <a:rPr lang="en-IE" sz="2000" dirty="0" err="1" smtClean="0"/>
                <a:t>env</a:t>
              </a:r>
              <a:r>
                <a:rPr lang="en-IE" sz="2000" dirty="0" smtClean="0"/>
                <a:t>. information</a:t>
              </a:r>
              <a:endParaRPr lang="en-IE" sz="2000" dirty="0"/>
            </a:p>
          </p:txBody>
        </p:sp>
        <p:sp>
          <p:nvSpPr>
            <p:cNvPr id="10" name="TextBox 9"/>
            <p:cNvSpPr txBox="1"/>
            <p:nvPr/>
          </p:nvSpPr>
          <p:spPr>
            <a:xfrm>
              <a:off x="5868144" y="1268760"/>
              <a:ext cx="3024336" cy="1200329"/>
            </a:xfrm>
            <a:prstGeom prst="rect">
              <a:avLst/>
            </a:prstGeom>
            <a:solidFill>
              <a:srgbClr val="FFCCCC"/>
            </a:solidFill>
            <a:ln w="28575">
              <a:solidFill>
                <a:schemeClr val="tx1"/>
              </a:solidFill>
            </a:ln>
          </p:spPr>
          <p:txBody>
            <a:bodyPr wrap="square" rtlCol="0">
              <a:spAutoFit/>
            </a:bodyPr>
            <a:lstStyle/>
            <a:p>
              <a:pPr algn="ctr"/>
              <a:r>
                <a:rPr lang="en-IE" dirty="0" smtClean="0"/>
                <a:t>Consultation with statutory environmental authorities, other interested parties and the public</a:t>
              </a:r>
              <a:endParaRPr lang="en-IE" dirty="0"/>
            </a:p>
          </p:txBody>
        </p:sp>
        <p:sp>
          <p:nvSpPr>
            <p:cNvPr id="11" name="TextBox 10"/>
            <p:cNvSpPr txBox="1"/>
            <p:nvPr/>
          </p:nvSpPr>
          <p:spPr>
            <a:xfrm>
              <a:off x="5868144" y="2708920"/>
              <a:ext cx="3024336" cy="1200329"/>
            </a:xfrm>
            <a:prstGeom prst="rect">
              <a:avLst/>
            </a:prstGeom>
            <a:solidFill>
              <a:srgbClr val="FFCCCC"/>
            </a:solidFill>
            <a:ln w="28575">
              <a:solidFill>
                <a:schemeClr val="tx1"/>
              </a:solidFill>
            </a:ln>
          </p:spPr>
          <p:txBody>
            <a:bodyPr wrap="square" rtlCol="0">
              <a:spAutoFit/>
            </a:bodyPr>
            <a:lstStyle/>
            <a:p>
              <a:pPr algn="ctr"/>
              <a:r>
                <a:rPr lang="en-IE" dirty="0" smtClean="0"/>
                <a:t>Consideration of environmental information by competent authority before making final decision</a:t>
              </a:r>
              <a:endParaRPr lang="en-IE" dirty="0"/>
            </a:p>
          </p:txBody>
        </p:sp>
        <p:sp>
          <p:nvSpPr>
            <p:cNvPr id="12" name="TextBox 11"/>
            <p:cNvSpPr txBox="1"/>
            <p:nvPr/>
          </p:nvSpPr>
          <p:spPr>
            <a:xfrm>
              <a:off x="5868144" y="4149080"/>
              <a:ext cx="3024336" cy="369332"/>
            </a:xfrm>
            <a:prstGeom prst="rect">
              <a:avLst/>
            </a:prstGeom>
            <a:solidFill>
              <a:srgbClr val="FFCCCC"/>
            </a:solidFill>
            <a:ln w="28575">
              <a:solidFill>
                <a:schemeClr val="tx1"/>
              </a:solidFill>
            </a:ln>
          </p:spPr>
          <p:txBody>
            <a:bodyPr wrap="square" rtlCol="0">
              <a:spAutoFit/>
            </a:bodyPr>
            <a:lstStyle/>
            <a:p>
              <a:pPr algn="ctr"/>
              <a:r>
                <a:rPr lang="en-IE" dirty="0" smtClean="0"/>
                <a:t>Announcement of decision</a:t>
              </a:r>
              <a:endParaRPr lang="en-IE" dirty="0"/>
            </a:p>
          </p:txBody>
        </p:sp>
        <p:sp>
          <p:nvSpPr>
            <p:cNvPr id="13" name="TextBox 12"/>
            <p:cNvSpPr txBox="1"/>
            <p:nvPr/>
          </p:nvSpPr>
          <p:spPr>
            <a:xfrm>
              <a:off x="5868144" y="4869160"/>
              <a:ext cx="3024336" cy="646331"/>
            </a:xfrm>
            <a:prstGeom prst="rect">
              <a:avLst/>
            </a:prstGeom>
            <a:noFill/>
            <a:ln w="28575">
              <a:solidFill>
                <a:schemeClr val="tx1"/>
              </a:solidFill>
            </a:ln>
          </p:spPr>
          <p:txBody>
            <a:bodyPr wrap="square" rtlCol="0">
              <a:spAutoFit/>
            </a:bodyPr>
            <a:lstStyle/>
            <a:p>
              <a:r>
                <a:rPr lang="en-IE" dirty="0" smtClean="0"/>
                <a:t>Post-decision monitoring if project is granted consent </a:t>
              </a:r>
              <a:endParaRPr lang="en-IE" dirty="0"/>
            </a:p>
          </p:txBody>
        </p:sp>
        <p:cxnSp>
          <p:nvCxnSpPr>
            <p:cNvPr id="17" name="Straight Arrow Connector 16"/>
            <p:cNvCxnSpPr>
              <a:stCxn id="3" idx="2"/>
              <a:endCxn id="4" idx="0"/>
            </p:cNvCxnSpPr>
            <p:nvPr/>
          </p:nvCxnSpPr>
          <p:spPr bwMode="auto">
            <a:xfrm>
              <a:off x="1367644" y="1988840"/>
              <a:ext cx="0" cy="280481"/>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18" name="Straight Arrow Connector 17"/>
            <p:cNvCxnSpPr/>
            <p:nvPr/>
          </p:nvCxnSpPr>
          <p:spPr bwMode="auto">
            <a:xfrm>
              <a:off x="1369218" y="3284984"/>
              <a:ext cx="0" cy="280481"/>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19" name="Straight Arrow Connector 18"/>
            <p:cNvCxnSpPr/>
            <p:nvPr/>
          </p:nvCxnSpPr>
          <p:spPr bwMode="auto">
            <a:xfrm>
              <a:off x="1369218" y="4012615"/>
              <a:ext cx="0" cy="280481"/>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21" name="Elbow Connector 20"/>
            <p:cNvCxnSpPr>
              <a:stCxn id="6" idx="3"/>
              <a:endCxn id="7" idx="1"/>
            </p:cNvCxnSpPr>
            <p:nvPr/>
          </p:nvCxnSpPr>
          <p:spPr bwMode="auto">
            <a:xfrm flipV="1">
              <a:off x="2483768" y="1764066"/>
              <a:ext cx="360040" cy="2719793"/>
            </a:xfrm>
            <a:prstGeom prst="bentConnector3">
              <a:avLst>
                <a:gd name="adj1" fmla="val 50000"/>
              </a:avLst>
            </a:prstGeom>
            <a:solidFill>
              <a:schemeClr val="accent1"/>
            </a:solidFill>
            <a:ln w="28575" cap="flat" cmpd="sng" algn="ctr">
              <a:solidFill>
                <a:srgbClr val="FF0000"/>
              </a:solidFill>
              <a:prstDash val="solid"/>
              <a:round/>
              <a:headEnd type="none" w="med" len="med"/>
              <a:tailEnd type="arrow" w="med" len="med"/>
            </a:ln>
            <a:effectLst/>
          </p:spPr>
        </p:cxnSp>
        <p:cxnSp>
          <p:nvCxnSpPr>
            <p:cNvPr id="28" name="Elbow Connector 27"/>
            <p:cNvCxnSpPr>
              <a:stCxn id="9" idx="2"/>
              <a:endCxn id="10" idx="0"/>
            </p:cNvCxnSpPr>
            <p:nvPr/>
          </p:nvCxnSpPr>
          <p:spPr bwMode="auto">
            <a:xfrm rot="5400000" flipH="1" flipV="1">
              <a:off x="4073171" y="1407549"/>
              <a:ext cx="3445930" cy="3168352"/>
            </a:xfrm>
            <a:prstGeom prst="bentConnector5">
              <a:avLst>
                <a:gd name="adj1" fmla="val -6634"/>
                <a:gd name="adj2" fmla="val 47727"/>
                <a:gd name="adj3" fmla="val 106634"/>
              </a:avLst>
            </a:prstGeom>
            <a:solidFill>
              <a:schemeClr val="accent1"/>
            </a:solidFill>
            <a:ln w="28575" cap="flat" cmpd="sng" algn="ctr">
              <a:solidFill>
                <a:srgbClr val="FF0000"/>
              </a:solidFill>
              <a:prstDash val="solid"/>
              <a:round/>
              <a:headEnd type="none" w="sm" len="sm"/>
              <a:tailEnd type="arrow"/>
            </a:ln>
            <a:effectLst/>
          </p:spPr>
        </p:cxnSp>
        <p:cxnSp>
          <p:nvCxnSpPr>
            <p:cNvPr id="31" name="Straight Arrow Connector 30"/>
            <p:cNvCxnSpPr>
              <a:stCxn id="10" idx="2"/>
              <a:endCxn id="11" idx="0"/>
            </p:cNvCxnSpPr>
            <p:nvPr/>
          </p:nvCxnSpPr>
          <p:spPr bwMode="auto">
            <a:xfrm>
              <a:off x="7380312" y="2469089"/>
              <a:ext cx="0" cy="239831"/>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34" name="Straight Arrow Connector 33"/>
            <p:cNvCxnSpPr>
              <a:stCxn id="11" idx="2"/>
              <a:endCxn id="12" idx="0"/>
            </p:cNvCxnSpPr>
            <p:nvPr/>
          </p:nvCxnSpPr>
          <p:spPr bwMode="auto">
            <a:xfrm>
              <a:off x="7380312" y="3909249"/>
              <a:ext cx="0" cy="239831"/>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37" name="Straight Arrow Connector 36"/>
            <p:cNvCxnSpPr>
              <a:stCxn id="12" idx="2"/>
              <a:endCxn id="13" idx="0"/>
            </p:cNvCxnSpPr>
            <p:nvPr/>
          </p:nvCxnSpPr>
          <p:spPr bwMode="auto">
            <a:xfrm>
              <a:off x="7380312" y="4518412"/>
              <a:ext cx="0" cy="350748"/>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42" name="Straight Arrow Connector 41"/>
            <p:cNvCxnSpPr>
              <a:stCxn id="7" idx="2"/>
              <a:endCxn id="8" idx="0"/>
            </p:cNvCxnSpPr>
            <p:nvPr/>
          </p:nvCxnSpPr>
          <p:spPr bwMode="auto">
            <a:xfrm>
              <a:off x="4211960" y="2271897"/>
              <a:ext cx="0" cy="316814"/>
            </a:xfrm>
            <a:prstGeom prst="straightConnector1">
              <a:avLst/>
            </a:prstGeom>
            <a:solidFill>
              <a:schemeClr val="accent1"/>
            </a:solidFill>
            <a:ln w="28575" cap="flat" cmpd="sng" algn="ctr">
              <a:solidFill>
                <a:srgbClr val="FF0000"/>
              </a:solidFill>
              <a:prstDash val="solid"/>
              <a:round/>
              <a:headEnd type="none" w="sm" len="sm"/>
              <a:tailEnd type="arrow"/>
            </a:ln>
            <a:effectLst/>
          </p:spPr>
        </p:cxnSp>
        <p:cxnSp>
          <p:nvCxnSpPr>
            <p:cNvPr id="46" name="Straight Arrow Connector 45"/>
            <p:cNvCxnSpPr>
              <a:stCxn id="8" idx="2"/>
              <a:endCxn id="9" idx="0"/>
            </p:cNvCxnSpPr>
            <p:nvPr/>
          </p:nvCxnSpPr>
          <p:spPr bwMode="auto">
            <a:xfrm>
              <a:off x="4211960" y="3604374"/>
              <a:ext cx="0" cy="402430"/>
            </a:xfrm>
            <a:prstGeom prst="straightConnector1">
              <a:avLst/>
            </a:prstGeom>
            <a:solidFill>
              <a:schemeClr val="accent1"/>
            </a:solidFill>
            <a:ln w="28575" cap="flat" cmpd="sng" algn="ctr">
              <a:solidFill>
                <a:srgbClr val="FF0000"/>
              </a:solidFill>
              <a:prstDash val="solid"/>
              <a:round/>
              <a:headEnd type="none" w="sm" len="sm"/>
              <a:tailEnd type="arrow"/>
            </a:ln>
            <a:effectLst/>
          </p:spPr>
        </p:cxnSp>
      </p:grpSp>
      <p:sp>
        <p:nvSpPr>
          <p:cNvPr id="30" name="Title 1"/>
          <p:cNvSpPr txBox="1">
            <a:spLocks/>
          </p:cNvSpPr>
          <p:nvPr/>
        </p:nvSpPr>
        <p:spPr>
          <a:xfrm>
            <a:off x="467544"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EIA Directive [3]</a:t>
            </a:r>
            <a:endParaRPr lang="en-GB" b="1" dirty="0"/>
          </a:p>
        </p:txBody>
      </p:sp>
    </p:spTree>
    <p:extLst>
      <p:ext uri="{BB962C8B-B14F-4D97-AF65-F5344CB8AC3E}">
        <p14:creationId xmlns:p14="http://schemas.microsoft.com/office/powerpoint/2010/main" val="1836576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7519" y="1484784"/>
            <a:ext cx="8208963" cy="4824412"/>
          </a:xfrm>
        </p:spPr>
        <p:txBody>
          <a:bodyPr>
            <a:normAutofit lnSpcReduction="10000"/>
          </a:bodyPr>
          <a:lstStyle/>
          <a:p>
            <a:r>
              <a:rPr lang="en-IE" sz="2400" dirty="0" smtClean="0"/>
              <a:t>What should an EIA do?</a:t>
            </a:r>
          </a:p>
          <a:p>
            <a:endParaRPr lang="en-IE" sz="2400" dirty="0"/>
          </a:p>
          <a:p>
            <a:r>
              <a:rPr lang="en-IE" sz="2400" dirty="0" smtClean="0"/>
              <a:t>What type of information should be included?</a:t>
            </a:r>
          </a:p>
          <a:p>
            <a:endParaRPr lang="en-IE" sz="2400" dirty="0"/>
          </a:p>
          <a:p>
            <a:r>
              <a:rPr lang="en-IE" sz="2400" dirty="0" smtClean="0"/>
              <a:t>Note changes in legislation (Directive and transposing instruments) </a:t>
            </a:r>
          </a:p>
          <a:p>
            <a:endParaRPr lang="en-IE" sz="2400" dirty="0"/>
          </a:p>
          <a:p>
            <a:r>
              <a:rPr lang="en-IE" sz="2400" dirty="0" smtClean="0"/>
              <a:t>What type of effects should be covered?</a:t>
            </a:r>
          </a:p>
          <a:p>
            <a:endParaRPr lang="en-IE" sz="2400" dirty="0"/>
          </a:p>
          <a:p>
            <a:r>
              <a:rPr lang="en-IE" sz="2400" dirty="0" smtClean="0"/>
              <a:t>How are cumulative impacts dealt with?</a:t>
            </a:r>
          </a:p>
          <a:p>
            <a:endParaRPr lang="en-IE" sz="2400" dirty="0"/>
          </a:p>
          <a:p>
            <a:r>
              <a:rPr lang="en-IE" sz="2400" dirty="0" smtClean="0"/>
              <a:t>How is monitoring dealt with?</a:t>
            </a:r>
          </a:p>
        </p:txBody>
      </p:sp>
      <p:sp>
        <p:nvSpPr>
          <p:cNvPr id="6"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EIA Directive [4]</a:t>
            </a:r>
            <a:endParaRPr lang="en-GB" b="1" dirty="0"/>
          </a:p>
        </p:txBody>
      </p:sp>
    </p:spTree>
    <p:extLst>
      <p:ext uri="{BB962C8B-B14F-4D97-AF65-F5344CB8AC3E}">
        <p14:creationId xmlns:p14="http://schemas.microsoft.com/office/powerpoint/2010/main" val="1554041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67686640"/>
              </p:ext>
            </p:extLst>
          </p:nvPr>
        </p:nvGraphicFramePr>
        <p:xfrm>
          <a:off x="214313" y="1484784"/>
          <a:ext cx="8715376" cy="4832197"/>
        </p:xfrm>
        <a:graphic>
          <a:graphicData uri="http://schemas.openxmlformats.org/drawingml/2006/table">
            <a:tbl>
              <a:tblPr/>
              <a:tblGrid>
                <a:gridCol w="4357688">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441886">
                <a:tc>
                  <a:txBody>
                    <a:bodyPr/>
                    <a:lstStyle/>
                    <a:p>
                      <a:pPr algn="ctr">
                        <a:spcAft>
                          <a:spcPts val="0"/>
                        </a:spcAft>
                      </a:pPr>
                      <a:r>
                        <a:rPr lang="en-IE" sz="2000" b="1" dirty="0" smtClean="0">
                          <a:solidFill>
                            <a:schemeClr val="tx1"/>
                          </a:solidFill>
                          <a:latin typeface="+mn-lt"/>
                          <a:ea typeface="Times New Roman"/>
                          <a:cs typeface="Times New Roman"/>
                        </a:rPr>
                        <a:t>SEA</a:t>
                      </a:r>
                      <a:endParaRPr lang="en-IE" sz="2000" dirty="0">
                        <a:solidFill>
                          <a:schemeClr val="tx1"/>
                        </a:solidFill>
                        <a:latin typeface="+mn-lt"/>
                        <a:ea typeface="Times New Roman"/>
                        <a:cs typeface="Times New Roman"/>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kern="1200" dirty="0" smtClean="0">
                          <a:solidFill>
                            <a:schemeClr val="tx1"/>
                          </a:solidFill>
                          <a:latin typeface="+mn-lt"/>
                          <a:ea typeface="Times New Roman"/>
                          <a:cs typeface="Times New Roman"/>
                        </a:rPr>
                        <a:t>EIA</a:t>
                      </a:r>
                      <a:endParaRPr lang="en-IE" sz="2000" kern="1200" dirty="0" smtClean="0">
                        <a:solidFill>
                          <a:schemeClr val="tx1"/>
                        </a:solidFill>
                        <a:latin typeface="+mn-lt"/>
                        <a:ea typeface="Times New Roman"/>
                        <a:cs typeface="Times New Roman"/>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91414">
                <a:tc>
                  <a:txBody>
                    <a:bodyPr/>
                    <a:lstStyle/>
                    <a:p>
                      <a:pPr>
                        <a:spcAft>
                          <a:spcPts val="0"/>
                        </a:spcAft>
                      </a:pPr>
                      <a:r>
                        <a:rPr lang="en-IE" sz="2000" dirty="0">
                          <a:solidFill>
                            <a:schemeClr val="tx1"/>
                          </a:solidFill>
                          <a:latin typeface="+mn-lt"/>
                          <a:ea typeface="Times New Roman"/>
                          <a:cs typeface="Arial" pitchFamily="34" charset="0"/>
                        </a:rPr>
                        <a:t>Takes place at earlier stages of decision-making cycle: aims to prevent impacts </a:t>
                      </a: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spcAft>
                          <a:spcPts val="0"/>
                        </a:spcAft>
                      </a:pPr>
                      <a:r>
                        <a:rPr lang="en-IE" sz="2000" kern="1200" dirty="0" smtClean="0">
                          <a:solidFill>
                            <a:schemeClr val="tx1"/>
                          </a:solidFill>
                          <a:latin typeface="+mn-lt"/>
                          <a:ea typeface="Times New Roman"/>
                          <a:cs typeface="Arial" pitchFamily="34" charset="0"/>
                        </a:rPr>
                        <a:t>Takes place near the end of decision-making cycle: aims to minimise impacts</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1"/>
                  </a:ext>
                </a:extLst>
              </a:tr>
              <a:tr h="721362">
                <a:tc>
                  <a:txBody>
                    <a:bodyPr/>
                    <a:lstStyle/>
                    <a:p>
                      <a:pPr>
                        <a:spcAft>
                          <a:spcPts val="0"/>
                        </a:spcAft>
                      </a:pPr>
                      <a:r>
                        <a:rPr lang="en-IE" sz="2000" dirty="0">
                          <a:solidFill>
                            <a:schemeClr val="tx1"/>
                          </a:solidFill>
                          <a:latin typeface="+mn-lt"/>
                          <a:ea typeface="Times New Roman"/>
                          <a:cs typeface="Arial" pitchFamily="34" charset="0"/>
                        </a:rPr>
                        <a:t>Pro-active </a:t>
                      </a:r>
                      <a:r>
                        <a:rPr lang="en-IE" sz="2000" dirty="0" smtClean="0">
                          <a:solidFill>
                            <a:schemeClr val="tx1"/>
                          </a:solidFill>
                          <a:latin typeface="+mn-lt"/>
                          <a:ea typeface="Times New Roman"/>
                          <a:cs typeface="Arial" pitchFamily="34" charset="0"/>
                        </a:rPr>
                        <a:t>approach to development proposal</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kern="1200" dirty="0" smtClean="0">
                          <a:solidFill>
                            <a:schemeClr val="tx1"/>
                          </a:solidFill>
                          <a:latin typeface="+mn-lt"/>
                          <a:ea typeface="Times New Roman"/>
                          <a:cs typeface="Arial" pitchFamily="34" charset="0"/>
                        </a:rPr>
                        <a:t>Reactive approach </a:t>
                      </a:r>
                      <a:r>
                        <a:rPr lang="en-IE" sz="2000" dirty="0" smtClean="0">
                          <a:solidFill>
                            <a:schemeClr val="tx1"/>
                          </a:solidFill>
                          <a:latin typeface="+mn-lt"/>
                          <a:ea typeface="Times New Roman"/>
                          <a:cs typeface="Arial" pitchFamily="34" charset="0"/>
                        </a:rPr>
                        <a:t>to development proposal</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862814">
                <a:tc>
                  <a:txBody>
                    <a:bodyPr/>
                    <a:lstStyle/>
                    <a:p>
                      <a:pPr>
                        <a:spcAft>
                          <a:spcPts val="0"/>
                        </a:spcAft>
                      </a:pPr>
                      <a:r>
                        <a:rPr lang="en-IE" sz="2000" dirty="0">
                          <a:solidFill>
                            <a:schemeClr val="tx1"/>
                          </a:solidFill>
                          <a:latin typeface="+mn-lt"/>
                          <a:ea typeface="Times New Roman"/>
                          <a:cs typeface="Arial" pitchFamily="34" charset="0"/>
                        </a:rPr>
                        <a:t>Considers broad range of potential alternatives </a:t>
                      </a: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kern="1200" dirty="0" smtClean="0">
                          <a:solidFill>
                            <a:schemeClr val="tx1"/>
                          </a:solidFill>
                          <a:latin typeface="+mn-lt"/>
                          <a:ea typeface="Times New Roman"/>
                          <a:cs typeface="Arial" pitchFamily="34" charset="0"/>
                        </a:rPr>
                        <a:t>Considers limited number of feasible alternatives </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spcAft>
                          <a:spcPts val="0"/>
                        </a:spcAft>
                      </a:pPr>
                      <a:r>
                        <a:rPr lang="en-IE" sz="2000" dirty="0">
                          <a:solidFill>
                            <a:schemeClr val="tx1"/>
                          </a:solidFill>
                          <a:latin typeface="+mn-lt"/>
                          <a:ea typeface="Times New Roman"/>
                          <a:cs typeface="Arial" pitchFamily="34" charset="0"/>
                        </a:rPr>
                        <a:t>Emphasis on meeting environmental objectives, maintaining natural systems </a:t>
                      </a: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kern="1200" dirty="0" smtClean="0">
                          <a:solidFill>
                            <a:schemeClr val="tx1"/>
                          </a:solidFill>
                          <a:latin typeface="+mn-lt"/>
                          <a:ea typeface="Times New Roman"/>
                          <a:cs typeface="Arial" pitchFamily="34" charset="0"/>
                        </a:rPr>
                        <a:t>Emphasis on mitigating and minimising impacts </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1050625">
                <a:tc>
                  <a:txBody>
                    <a:bodyPr/>
                    <a:lstStyle/>
                    <a:p>
                      <a:pPr>
                        <a:spcAft>
                          <a:spcPts val="0"/>
                        </a:spcAft>
                      </a:pPr>
                      <a:r>
                        <a:rPr lang="en-IE" sz="2000" dirty="0">
                          <a:solidFill>
                            <a:schemeClr val="tx1"/>
                          </a:solidFill>
                          <a:latin typeface="+mn-lt"/>
                          <a:ea typeface="Times New Roman"/>
                          <a:cs typeface="Arial" pitchFamily="34" charset="0"/>
                        </a:rPr>
                        <a:t>Broad perspective, lower level of detail to provide a vision and overall framework </a:t>
                      </a: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F6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kern="1200" dirty="0" smtClean="0">
                          <a:solidFill>
                            <a:schemeClr val="tx1"/>
                          </a:solidFill>
                          <a:latin typeface="+mn-lt"/>
                          <a:ea typeface="Times New Roman"/>
                          <a:cs typeface="Arial" pitchFamily="34" charset="0"/>
                        </a:rPr>
                        <a:t>Narrow perspective, high level of detail </a:t>
                      </a:r>
                      <a:endParaRPr lang="en-IE" sz="2000" dirty="0">
                        <a:solidFill>
                          <a:schemeClr val="tx1"/>
                        </a:solidFill>
                        <a:latin typeface="+mn-lt"/>
                        <a:ea typeface="Times New Roman"/>
                        <a:cs typeface="Arial" pitchFamily="34" charset="0"/>
                      </a:endParaRPr>
                    </a:p>
                  </a:txBody>
                  <a:tcPr marL="55880" marR="55880" marT="55880" marB="5588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2F6E8"/>
                    </a:solidFill>
                  </a:tcPr>
                </a:tc>
                <a:extLst>
                  <a:ext uri="{0D108BD9-81ED-4DB2-BD59-A6C34878D82A}">
                    <a16:rowId xmlns:a16="http://schemas.microsoft.com/office/drawing/2014/main" val="10005"/>
                  </a:ext>
                </a:extLst>
              </a:tr>
            </a:tbl>
          </a:graphicData>
        </a:graphic>
      </p:graphicFrame>
      <p:sp>
        <p:nvSpPr>
          <p:cNvPr id="3" name="Title 1"/>
          <p:cNvSpPr txBox="1">
            <a:spLocks/>
          </p:cNvSpPr>
          <p:nvPr/>
        </p:nvSpPr>
        <p:spPr>
          <a:xfrm>
            <a:off x="467544"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Summary</a:t>
            </a:r>
            <a:endParaRPr lang="en-GB" b="1" dirty="0"/>
          </a:p>
        </p:txBody>
      </p:sp>
    </p:spTree>
    <p:extLst>
      <p:ext uri="{BB962C8B-B14F-4D97-AF65-F5344CB8AC3E}">
        <p14:creationId xmlns:p14="http://schemas.microsoft.com/office/powerpoint/2010/main" val="3521750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612000"/>
            <a:ext cx="8229600" cy="720000"/>
          </a:xfrm>
        </p:spPr>
        <p:txBody>
          <a:bodyPr>
            <a:normAutofit/>
          </a:bodyPr>
          <a:lstStyle/>
          <a:p>
            <a:r>
              <a:rPr lang="en-IE" altLang="en-US" sz="3200" b="1" dirty="0" smtClean="0">
                <a:latin typeface="Calibri" pitchFamily="34" charset="0"/>
              </a:rPr>
              <a:t>Differences between Assessments</a:t>
            </a:r>
            <a:endParaRPr lang="en-US" altLang="en-US" sz="3200" b="1" dirty="0" smtClean="0">
              <a:latin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94459861"/>
              </p:ext>
            </p:extLst>
          </p:nvPr>
        </p:nvGraphicFramePr>
        <p:xfrm>
          <a:off x="107827" y="1288752"/>
          <a:ext cx="8856661" cy="5308600"/>
        </p:xfrm>
        <a:graphic>
          <a:graphicData uri="http://schemas.openxmlformats.org/drawingml/2006/table">
            <a:tbl>
              <a:tblPr firstRow="1" bandRow="1">
                <a:tableStyleId>{5C22544A-7EE6-4342-B048-85BDC9FD1C3A}</a:tableStyleId>
              </a:tblPr>
              <a:tblGrid>
                <a:gridCol w="1549585">
                  <a:extLst>
                    <a:ext uri="{9D8B030D-6E8A-4147-A177-3AD203B41FA5}">
                      <a16:colId xmlns:a16="http://schemas.microsoft.com/office/drawing/2014/main" val="20000"/>
                    </a:ext>
                  </a:extLst>
                </a:gridCol>
                <a:gridCol w="2986588">
                  <a:extLst>
                    <a:ext uri="{9D8B030D-6E8A-4147-A177-3AD203B41FA5}">
                      <a16:colId xmlns:a16="http://schemas.microsoft.com/office/drawing/2014/main" val="20001"/>
                    </a:ext>
                  </a:extLst>
                </a:gridCol>
                <a:gridCol w="4320488">
                  <a:extLst>
                    <a:ext uri="{9D8B030D-6E8A-4147-A177-3AD203B41FA5}">
                      <a16:colId xmlns:a16="http://schemas.microsoft.com/office/drawing/2014/main" val="20002"/>
                    </a:ext>
                  </a:extLst>
                </a:gridCol>
              </a:tblGrid>
              <a:tr h="370840">
                <a:tc>
                  <a:txBody>
                    <a:bodyPr/>
                    <a:lstStyle/>
                    <a:p>
                      <a:pPr algn="ctr"/>
                      <a:endParaRPr lang="en-IE" dirty="0">
                        <a:solidFill>
                          <a:schemeClr val="tx1"/>
                        </a:solidFill>
                      </a:endParaRPr>
                    </a:p>
                  </a:txBody>
                  <a:tcPr marL="91433" marR="91433"/>
                </a:tc>
                <a:tc>
                  <a:txBody>
                    <a:bodyPr/>
                    <a:lstStyle/>
                    <a:p>
                      <a:pPr algn="ctr"/>
                      <a:r>
                        <a:rPr lang="en-IE" dirty="0" smtClean="0"/>
                        <a:t>EIA</a:t>
                      </a:r>
                      <a:endParaRPr lang="en-IE" dirty="0">
                        <a:solidFill>
                          <a:schemeClr val="tx1"/>
                        </a:solidFill>
                      </a:endParaRPr>
                    </a:p>
                  </a:txBody>
                  <a:tcPr marL="91433" marR="91433"/>
                </a:tc>
                <a:tc>
                  <a:txBody>
                    <a:bodyPr/>
                    <a:lstStyle/>
                    <a:p>
                      <a:pPr algn="ctr"/>
                      <a:r>
                        <a:rPr lang="en-IE" dirty="0" smtClean="0"/>
                        <a:t>AA</a:t>
                      </a:r>
                      <a:endParaRPr lang="en-IE" dirty="0">
                        <a:solidFill>
                          <a:schemeClr val="tx1"/>
                        </a:solidFill>
                      </a:endParaRPr>
                    </a:p>
                  </a:txBody>
                  <a:tcPr marL="91433" marR="91433"/>
                </a:tc>
                <a:extLst>
                  <a:ext uri="{0D108BD9-81ED-4DB2-BD59-A6C34878D82A}">
                    <a16:rowId xmlns:a16="http://schemas.microsoft.com/office/drawing/2014/main" val="10000"/>
                  </a:ext>
                </a:extLst>
              </a:tr>
              <a:tr h="370840">
                <a:tc>
                  <a:txBody>
                    <a:bodyPr/>
                    <a:lstStyle/>
                    <a:p>
                      <a:r>
                        <a:rPr lang="en-IE" sz="1800" dirty="0" smtClean="0"/>
                        <a:t>Development  type?</a:t>
                      </a:r>
                      <a:endParaRPr lang="en-IE" sz="1800" b="1" dirty="0">
                        <a:latin typeface="Calibri" pitchFamily="34" charset="0"/>
                      </a:endParaRPr>
                    </a:p>
                  </a:txBody>
                  <a:tcPr marL="91433" marR="91433"/>
                </a:tc>
                <a:tc>
                  <a:txBody>
                    <a:bodyPr/>
                    <a:lstStyle/>
                    <a:p>
                      <a:r>
                        <a:rPr lang="en-IE" sz="2000" dirty="0" smtClean="0"/>
                        <a:t>All projects in Annex I, discretionary for Annex II projects.</a:t>
                      </a:r>
                      <a:endParaRPr lang="en-IE" sz="2000" dirty="0">
                        <a:latin typeface="Calibri" pitchFamily="34" charset="0"/>
                      </a:endParaRP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t>Any development likely to have an adverse effect on a Natura 2000 site.</a:t>
                      </a:r>
                      <a:endParaRPr lang="en-IE" sz="2000" dirty="0">
                        <a:latin typeface="Calibri" pitchFamily="34" charset="0"/>
                      </a:endParaRPr>
                    </a:p>
                  </a:txBody>
                  <a:tcPr marL="91433" marR="91433"/>
                </a:tc>
                <a:extLst>
                  <a:ext uri="{0D108BD9-81ED-4DB2-BD59-A6C34878D82A}">
                    <a16:rowId xmlns:a16="http://schemas.microsoft.com/office/drawing/2014/main" val="10001"/>
                  </a:ext>
                </a:extLst>
              </a:tr>
              <a:tr h="370840">
                <a:tc>
                  <a:txBody>
                    <a:bodyPr/>
                    <a:lstStyle/>
                    <a:p>
                      <a:r>
                        <a:rPr lang="en-IE" sz="1800" dirty="0" smtClean="0"/>
                        <a:t>Impacts to be assessed?</a:t>
                      </a:r>
                      <a:endParaRPr lang="en-IE" sz="1800" b="1" dirty="0">
                        <a:latin typeface="Calibri" pitchFamily="34" charset="0"/>
                      </a:endParaRPr>
                    </a:p>
                  </a:txBody>
                  <a:tcPr marL="91433" marR="91433"/>
                </a:tc>
                <a:tc>
                  <a:txBody>
                    <a:bodyPr/>
                    <a:lstStyle/>
                    <a:p>
                      <a:r>
                        <a:rPr lang="en-IE" sz="2000" kern="1200" baseline="0" dirty="0" smtClean="0"/>
                        <a:t>Direct and indirect, secondary, cumulative, short, medium and long-term, permanent and temporary, positive and negative significant effects. </a:t>
                      </a:r>
                      <a:endParaRPr lang="en-IE" sz="2000" dirty="0">
                        <a:latin typeface="Calibri" pitchFamily="34" charset="0"/>
                      </a:endParaRPr>
                    </a:p>
                  </a:txBody>
                  <a:tcPr marL="91433" marR="91433"/>
                </a:tc>
                <a:tc>
                  <a:txBody>
                    <a:bodyPr/>
                    <a:lstStyle/>
                    <a:p>
                      <a:r>
                        <a:rPr lang="en-IE" sz="2000" kern="1200" baseline="0" dirty="0" smtClean="0"/>
                        <a:t>Assessment should be made in view of the site’s conservation objectives (which are a function of the species/ habitat types for which the site was designated).</a:t>
                      </a:r>
                      <a:endParaRPr lang="en-IE" sz="2000" dirty="0">
                        <a:latin typeface="Calibri" pitchFamily="34" charset="0"/>
                      </a:endParaRPr>
                    </a:p>
                  </a:txBody>
                  <a:tcPr marL="91433" marR="91433"/>
                </a:tc>
                <a:extLst>
                  <a:ext uri="{0D108BD9-81ED-4DB2-BD59-A6C34878D82A}">
                    <a16:rowId xmlns:a16="http://schemas.microsoft.com/office/drawing/2014/main" val="10002"/>
                  </a:ext>
                </a:extLst>
              </a:tr>
              <a:tr h="370840">
                <a:tc>
                  <a:txBody>
                    <a:bodyPr/>
                    <a:lstStyle/>
                    <a:p>
                      <a:r>
                        <a:rPr lang="en-IE" sz="1800" dirty="0" smtClean="0"/>
                        <a:t>Done by?</a:t>
                      </a:r>
                      <a:endParaRPr lang="en-IE" sz="1800" b="1" dirty="0">
                        <a:latin typeface="Calibri" pitchFamily="34" charset="0"/>
                      </a:endParaRPr>
                    </a:p>
                  </a:txBody>
                  <a:tcPr marL="91433" marR="91433"/>
                </a:tc>
                <a:tc>
                  <a:txBody>
                    <a:bodyPr/>
                    <a:lstStyle/>
                    <a:p>
                      <a:r>
                        <a:rPr lang="en-IE" sz="2000" dirty="0" smtClean="0"/>
                        <a:t>The developer.</a:t>
                      </a:r>
                      <a:endParaRPr lang="en-IE" sz="2000" dirty="0">
                        <a:latin typeface="Calibri" pitchFamily="34" charset="0"/>
                      </a:endParaRPr>
                    </a:p>
                  </a:txBody>
                  <a:tcPr marL="91433" marR="91433"/>
                </a:tc>
                <a:tc>
                  <a:txBody>
                    <a:bodyPr/>
                    <a:lstStyle/>
                    <a:p>
                      <a:r>
                        <a:rPr lang="en-IE" sz="2000" dirty="0" smtClean="0"/>
                        <a:t>The Competent</a:t>
                      </a:r>
                      <a:r>
                        <a:rPr lang="en-IE" sz="2000" baseline="0" dirty="0" smtClean="0"/>
                        <a:t> Authority (with developer input).</a:t>
                      </a:r>
                      <a:endParaRPr lang="en-IE" sz="2000" dirty="0">
                        <a:latin typeface="Calibri" pitchFamily="34" charset="0"/>
                      </a:endParaRPr>
                    </a:p>
                  </a:txBody>
                  <a:tcPr marL="91433" marR="91433"/>
                </a:tc>
                <a:extLst>
                  <a:ext uri="{0D108BD9-81ED-4DB2-BD59-A6C34878D82A}">
                    <a16:rowId xmlns:a16="http://schemas.microsoft.com/office/drawing/2014/main" val="10003"/>
                  </a:ext>
                </a:extLst>
              </a:tr>
              <a:tr h="370840">
                <a:tc>
                  <a:txBody>
                    <a:bodyPr/>
                    <a:lstStyle/>
                    <a:p>
                      <a:r>
                        <a:rPr lang="en-IE" sz="1800" dirty="0" smtClean="0"/>
                        <a:t>Outcomes?</a:t>
                      </a:r>
                      <a:endParaRPr lang="en-IE" sz="1800" b="1" dirty="0">
                        <a:latin typeface="Calibri" pitchFamily="34" charset="0"/>
                      </a:endParaRPr>
                    </a:p>
                  </a:txBody>
                  <a:tcPr marL="91433" marR="91433"/>
                </a:tc>
                <a:tc>
                  <a:txBody>
                    <a:bodyPr/>
                    <a:lstStyle/>
                    <a:p>
                      <a:r>
                        <a:rPr lang="en-IE" sz="2000" kern="1200" baseline="0" dirty="0" smtClean="0">
                          <a:solidFill>
                            <a:srgbClr val="C00000"/>
                          </a:solidFill>
                        </a:rPr>
                        <a:t>Results must be </a:t>
                      </a:r>
                      <a:r>
                        <a:rPr lang="en-IE" sz="2000" b="1" kern="1200" baseline="0" dirty="0" smtClean="0">
                          <a:solidFill>
                            <a:srgbClr val="C00000"/>
                          </a:solidFill>
                        </a:rPr>
                        <a:t>taken into consideration</a:t>
                      </a:r>
                      <a:r>
                        <a:rPr lang="en-IE" sz="2000" kern="1200" baseline="0" dirty="0" smtClean="0">
                          <a:solidFill>
                            <a:srgbClr val="C00000"/>
                          </a:solidFill>
                        </a:rPr>
                        <a:t> </a:t>
                      </a:r>
                      <a:r>
                        <a:rPr lang="en-IE" sz="2000" kern="1200" baseline="0" dirty="0" smtClean="0"/>
                        <a:t>in the development  consent procedure.</a:t>
                      </a:r>
                      <a:endParaRPr lang="en-IE" sz="2000" dirty="0">
                        <a:latin typeface="Calibri" pitchFamily="34" charset="0"/>
                      </a:endParaRPr>
                    </a:p>
                  </a:txBody>
                  <a:tcPr marL="91433" marR="914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b="1" dirty="0" smtClean="0">
                          <a:solidFill>
                            <a:srgbClr val="FF0000"/>
                          </a:solidFill>
                        </a:rPr>
                        <a:t>Binding</a:t>
                      </a:r>
                      <a:r>
                        <a:rPr lang="en-IE" sz="2000" dirty="0" smtClean="0"/>
                        <a:t>. Competent authorities can agree to the development only after having ascertained that it will not adversely affect the integrity of the site.</a:t>
                      </a:r>
                      <a:endParaRPr lang="en-IE" sz="2000" dirty="0">
                        <a:latin typeface="Calibri" pitchFamily="34" charset="0"/>
                      </a:endParaRPr>
                    </a:p>
                  </a:txBody>
                  <a:tcPr marL="91433" marR="9143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876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4294967295"/>
          </p:nvPr>
        </p:nvSpPr>
        <p:spPr>
          <a:xfrm>
            <a:off x="457200" y="1412776"/>
            <a:ext cx="8229600" cy="4789487"/>
          </a:xfrm>
        </p:spPr>
        <p:txBody>
          <a:bodyPr>
            <a:normAutofit fontScale="85000" lnSpcReduction="10000"/>
          </a:bodyPr>
          <a:lstStyle/>
          <a:p>
            <a:pPr marL="273050" indent="-215900"/>
            <a:r>
              <a:rPr lang="en-GB" altLang="en-US" dirty="0"/>
              <a:t>Article 5 TEU defines general principles/mechanisms of </a:t>
            </a:r>
            <a:r>
              <a:rPr lang="en-GB" altLang="en-US" dirty="0" smtClean="0"/>
              <a:t>EU law</a:t>
            </a:r>
            <a:r>
              <a:rPr lang="en-GB" altLang="en-US" dirty="0"/>
              <a:t>:</a:t>
            </a:r>
          </a:p>
          <a:p>
            <a:pPr lvl="1">
              <a:buFont typeface="Wingdings" panose="05000000000000000000" pitchFamily="2" charset="2"/>
              <a:buChar char="§"/>
            </a:pPr>
            <a:r>
              <a:rPr lang="en-GB" altLang="en-US" sz="2600" dirty="0" smtClean="0"/>
              <a:t>Proportionality</a:t>
            </a:r>
            <a:endParaRPr lang="en-GB" altLang="en-US" sz="2600" dirty="0"/>
          </a:p>
          <a:p>
            <a:pPr lvl="1">
              <a:buFont typeface="Wingdings" panose="05000000000000000000" pitchFamily="2" charset="2"/>
              <a:buChar char="§"/>
            </a:pPr>
            <a:r>
              <a:rPr lang="en-GB" altLang="en-US" sz="2600" dirty="0" smtClean="0"/>
              <a:t>Subsidiarity</a:t>
            </a:r>
            <a:endParaRPr lang="en-GB" altLang="en-US" sz="2600" dirty="0"/>
          </a:p>
          <a:p>
            <a:pPr marL="273050" indent="-215900"/>
            <a:r>
              <a:rPr lang="en-GB" altLang="en-US" dirty="0" smtClean="0"/>
              <a:t>Article </a:t>
            </a:r>
            <a:r>
              <a:rPr lang="en-GB" altLang="en-US" dirty="0"/>
              <a:t>191(2) TFEU defines environmental </a:t>
            </a:r>
            <a:r>
              <a:rPr lang="en-GB" altLang="en-US" dirty="0" smtClean="0"/>
              <a:t>principles: “</a:t>
            </a:r>
            <a:r>
              <a:rPr lang="en-GB" altLang="en-US" dirty="0"/>
              <a:t>Union policy on the environment shall aim at </a:t>
            </a:r>
            <a:r>
              <a:rPr lang="en-GB" altLang="en-US" b="1" dirty="0">
                <a:solidFill>
                  <a:srgbClr val="C00000"/>
                </a:solidFill>
              </a:rPr>
              <a:t>high level of </a:t>
            </a:r>
            <a:r>
              <a:rPr lang="en-GB" altLang="en-US" b="1" dirty="0" smtClean="0">
                <a:solidFill>
                  <a:srgbClr val="C00000"/>
                </a:solidFill>
              </a:rPr>
              <a:t>protection</a:t>
            </a:r>
            <a:r>
              <a:rPr lang="en-GB" altLang="en-US" dirty="0" smtClean="0"/>
              <a:t> </a:t>
            </a:r>
            <a:r>
              <a:rPr lang="en-GB" altLang="en-US" dirty="0"/>
              <a:t>taking into account the </a:t>
            </a:r>
            <a:r>
              <a:rPr lang="en-GB" altLang="en-US" b="1" dirty="0">
                <a:solidFill>
                  <a:srgbClr val="C00000"/>
                </a:solidFill>
              </a:rPr>
              <a:t>diversity of situations</a:t>
            </a:r>
            <a:r>
              <a:rPr lang="en-GB" altLang="en-US" b="1" dirty="0"/>
              <a:t> </a:t>
            </a:r>
            <a:r>
              <a:rPr lang="en-GB" altLang="en-US" dirty="0"/>
              <a:t>in the </a:t>
            </a:r>
            <a:r>
              <a:rPr lang="en-GB" altLang="en-US" dirty="0" smtClean="0"/>
              <a:t>various </a:t>
            </a:r>
            <a:r>
              <a:rPr lang="en-GB" altLang="en-US" dirty="0"/>
              <a:t>regions of the Union. It shall be based on the </a:t>
            </a:r>
            <a:r>
              <a:rPr lang="en-GB" altLang="en-US" b="1" dirty="0">
                <a:solidFill>
                  <a:srgbClr val="C00000"/>
                </a:solidFill>
              </a:rPr>
              <a:t>precautionary</a:t>
            </a:r>
            <a:r>
              <a:rPr lang="en-GB" altLang="en-US" dirty="0"/>
              <a:t> </a:t>
            </a:r>
            <a:r>
              <a:rPr lang="en-GB" altLang="en-US" b="1" dirty="0" smtClean="0">
                <a:solidFill>
                  <a:srgbClr val="C00000"/>
                </a:solidFill>
              </a:rPr>
              <a:t>principle</a:t>
            </a:r>
            <a:r>
              <a:rPr lang="en-GB" altLang="en-US" dirty="0" smtClean="0">
                <a:solidFill>
                  <a:srgbClr val="002060"/>
                </a:solidFill>
              </a:rPr>
              <a:t> </a:t>
            </a:r>
            <a:r>
              <a:rPr lang="en-GB" altLang="en-US" dirty="0"/>
              <a:t>and on the principles that preventive action should be </a:t>
            </a:r>
            <a:r>
              <a:rPr lang="en-GB" altLang="en-US" dirty="0" smtClean="0"/>
              <a:t>taken</a:t>
            </a:r>
            <a:r>
              <a:rPr lang="en-GB" altLang="en-US" dirty="0"/>
              <a:t>, that </a:t>
            </a:r>
            <a:r>
              <a:rPr lang="en-GB" altLang="en-US" b="1" dirty="0">
                <a:solidFill>
                  <a:srgbClr val="C00000"/>
                </a:solidFill>
              </a:rPr>
              <a:t>environmental damage </a:t>
            </a:r>
            <a:r>
              <a:rPr lang="en-GB" altLang="en-US" dirty="0"/>
              <a:t>should as a priority be </a:t>
            </a:r>
            <a:r>
              <a:rPr lang="en-GB" altLang="en-US" b="1" dirty="0">
                <a:solidFill>
                  <a:srgbClr val="C00000"/>
                </a:solidFill>
              </a:rPr>
              <a:t>rectified </a:t>
            </a:r>
            <a:r>
              <a:rPr lang="en-GB" altLang="en-US" b="1" dirty="0" smtClean="0">
                <a:solidFill>
                  <a:srgbClr val="C00000"/>
                </a:solidFill>
              </a:rPr>
              <a:t>at </a:t>
            </a:r>
            <a:r>
              <a:rPr lang="en-GB" altLang="en-US" b="1" dirty="0">
                <a:solidFill>
                  <a:srgbClr val="C00000"/>
                </a:solidFill>
              </a:rPr>
              <a:t>source</a:t>
            </a:r>
            <a:r>
              <a:rPr lang="en-GB" altLang="en-US" b="1" dirty="0"/>
              <a:t> </a:t>
            </a:r>
            <a:r>
              <a:rPr lang="en-GB" altLang="en-US" dirty="0"/>
              <a:t>and that the </a:t>
            </a:r>
            <a:r>
              <a:rPr lang="en-GB" altLang="en-US" b="1" dirty="0">
                <a:solidFill>
                  <a:srgbClr val="C00000"/>
                </a:solidFill>
              </a:rPr>
              <a:t>polluter should pay</a:t>
            </a:r>
            <a:r>
              <a:rPr lang="en-GB" altLang="en-US" dirty="0"/>
              <a:t>”</a:t>
            </a:r>
            <a:endParaRPr lang="en-IE" altLang="en-US" dirty="0" smtClean="0"/>
          </a:p>
        </p:txBody>
      </p:sp>
      <p:sp>
        <p:nvSpPr>
          <p:cNvPr id="5" name="Title 1"/>
          <p:cNvSpPr txBox="1">
            <a:spLocks/>
          </p:cNvSpPr>
          <p:nvPr/>
        </p:nvSpPr>
        <p:spPr>
          <a:xfrm>
            <a:off x="457200"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Legal Principles</a:t>
            </a:r>
            <a:endParaRPr lang="en-GB" b="1" dirty="0"/>
          </a:p>
        </p:txBody>
      </p:sp>
    </p:spTree>
    <p:extLst>
      <p:ext uri="{BB962C8B-B14F-4D97-AF65-F5344CB8AC3E}">
        <p14:creationId xmlns:p14="http://schemas.microsoft.com/office/powerpoint/2010/main" val="398393632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7519" y="1557610"/>
            <a:ext cx="8208963" cy="5111750"/>
          </a:xfrm>
        </p:spPr>
        <p:txBody>
          <a:bodyPr>
            <a:normAutofit/>
          </a:bodyPr>
          <a:lstStyle/>
          <a:p>
            <a:r>
              <a:rPr lang="en-IE" sz="2400" dirty="0" smtClean="0"/>
              <a:t>Facilitated discussion on current planning and management frameworks covering topics such as: </a:t>
            </a:r>
            <a:endParaRPr lang="en-IE" sz="2400" dirty="0"/>
          </a:p>
          <a:p>
            <a:endParaRPr lang="en-IE" sz="2400" dirty="0" smtClean="0"/>
          </a:p>
          <a:p>
            <a:r>
              <a:rPr lang="en-IE" sz="2400" dirty="0" smtClean="0"/>
              <a:t>Strategic aquaculture policy (presence/absence?</a:t>
            </a:r>
          </a:p>
          <a:p>
            <a:r>
              <a:rPr lang="en-IE" sz="2400" dirty="0" smtClean="0"/>
              <a:t>SWOT Analysis of existing legal framework</a:t>
            </a:r>
          </a:p>
          <a:p>
            <a:pPr lvl="1"/>
            <a:r>
              <a:rPr lang="en-IE" sz="2000" dirty="0" smtClean="0"/>
              <a:t>What impacts positively on the sector?</a:t>
            </a:r>
          </a:p>
          <a:p>
            <a:pPr lvl="1"/>
            <a:r>
              <a:rPr lang="en-IE" sz="2000" dirty="0" smtClean="0"/>
              <a:t>What impedes development? </a:t>
            </a:r>
          </a:p>
          <a:p>
            <a:pPr lvl="1"/>
            <a:r>
              <a:rPr lang="en-IE" sz="2000" dirty="0" smtClean="0"/>
              <a:t>Attention should be paid to whether these derive from international/EU/national law or administrative processes</a:t>
            </a:r>
          </a:p>
          <a:p>
            <a:r>
              <a:rPr lang="en-IE" sz="2400" dirty="0" smtClean="0"/>
              <a:t>Theory v. practice</a:t>
            </a:r>
          </a:p>
          <a:p>
            <a:r>
              <a:rPr lang="en-IE" sz="2400" dirty="0" smtClean="0"/>
              <a:t>How </a:t>
            </a:r>
            <a:r>
              <a:rPr lang="en-IE" sz="2400" dirty="0"/>
              <a:t>is monitoring dealt with?</a:t>
            </a:r>
          </a:p>
          <a:p>
            <a:r>
              <a:rPr lang="en-IE" sz="2400" dirty="0" smtClean="0"/>
              <a:t>Enforcement and compliance aspects</a:t>
            </a:r>
          </a:p>
        </p:txBody>
      </p:sp>
      <p:sp>
        <p:nvSpPr>
          <p:cNvPr id="6" name="Title 1"/>
          <p:cNvSpPr txBox="1">
            <a:spLocks/>
          </p:cNvSpPr>
          <p:nvPr/>
        </p:nvSpPr>
        <p:spPr>
          <a:xfrm>
            <a:off x="457200" y="648000"/>
            <a:ext cx="8229600" cy="756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Suggested Exercise</a:t>
            </a:r>
            <a:endParaRPr lang="en-GB" b="1" dirty="0"/>
          </a:p>
        </p:txBody>
      </p:sp>
    </p:spTree>
    <p:extLst>
      <p:ext uri="{BB962C8B-B14F-4D97-AF65-F5344CB8AC3E}">
        <p14:creationId xmlns:p14="http://schemas.microsoft.com/office/powerpoint/2010/main" val="903272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523" y="2852936"/>
            <a:ext cx="7488832" cy="1944216"/>
          </a:xfrm>
        </p:spPr>
        <p:txBody>
          <a:bodyPr>
            <a:normAutofit/>
          </a:bodyPr>
          <a:lstStyle/>
          <a:p>
            <a:pPr marL="0" indent="0" algn="ctr">
              <a:buNone/>
            </a:pPr>
            <a:r>
              <a:rPr lang="en-GB" sz="1800" dirty="0" smtClean="0">
                <a:cs typeface="Arial" pitchFamily="34" charset="0"/>
              </a:rPr>
              <a:t>For more information about </a:t>
            </a:r>
          </a:p>
          <a:p>
            <a:pPr marL="0" indent="0" algn="ctr">
              <a:buNone/>
            </a:pPr>
            <a:r>
              <a:rPr lang="en-GB" sz="1800" dirty="0" smtClean="0">
                <a:cs typeface="Arial" pitchFamily="34" charset="0"/>
              </a:rPr>
              <a:t>the AquaSpace CPD Course </a:t>
            </a:r>
          </a:p>
          <a:p>
            <a:pPr marL="0" indent="0" algn="ctr">
              <a:buNone/>
            </a:pPr>
            <a:r>
              <a:rPr lang="en-GB" sz="1800" dirty="0" smtClean="0">
                <a:cs typeface="Arial" pitchFamily="34" charset="0"/>
              </a:rPr>
              <a:t>and spatial planning toolbox, </a:t>
            </a:r>
          </a:p>
          <a:p>
            <a:pPr marL="0" indent="0" algn="ctr">
              <a:buNone/>
            </a:pPr>
            <a:r>
              <a:rPr lang="en-GB" sz="1800" dirty="0" smtClean="0">
                <a:cs typeface="Arial" pitchFamily="34" charset="0"/>
              </a:rPr>
              <a:t>visit our website:</a:t>
            </a:r>
          </a:p>
          <a:p>
            <a:pPr marL="0" indent="0" algn="ctr">
              <a:buNone/>
            </a:pPr>
            <a:r>
              <a:rPr lang="en-GB" sz="1800" b="1" dirty="0" smtClean="0">
                <a:cs typeface="Arial" pitchFamily="34" charset="0"/>
                <a:hlinkClick r:id="rId2"/>
              </a:rPr>
              <a:t>www.aquaspace-h2020.eu</a:t>
            </a:r>
            <a:endParaRPr lang="en-GB" sz="1800" b="1" dirty="0" smtClean="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27" y="5413194"/>
            <a:ext cx="1435328" cy="975245"/>
          </a:xfrm>
          <a:prstGeom prst="rect">
            <a:avLst/>
          </a:prstGeom>
        </p:spPr>
      </p:pic>
      <p:sp>
        <p:nvSpPr>
          <p:cNvPr id="6" name="TextBox 5"/>
          <p:cNvSpPr txBox="1"/>
          <p:nvPr/>
        </p:nvSpPr>
        <p:spPr>
          <a:xfrm>
            <a:off x="475227" y="6361583"/>
            <a:ext cx="1425302" cy="307777"/>
          </a:xfrm>
          <a:prstGeom prst="rect">
            <a:avLst/>
          </a:prstGeom>
          <a:noFill/>
        </p:spPr>
        <p:txBody>
          <a:bodyPr wrap="square" rtlCol="0">
            <a:spAutoFit/>
          </a:bodyPr>
          <a:lstStyle/>
          <a:p>
            <a:pPr algn="ctr"/>
            <a:r>
              <a:rPr lang="en-GB" sz="1400" dirty="0" smtClean="0"/>
              <a:t>Horizon 2020</a:t>
            </a:r>
            <a:endParaRPr lang="en-GB" sz="1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76672"/>
            <a:ext cx="3779732" cy="1678696"/>
          </a:xfrm>
          <a:prstGeom prst="rect">
            <a:avLst/>
          </a:prstGeom>
        </p:spPr>
      </p:pic>
      <p:sp>
        <p:nvSpPr>
          <p:cNvPr id="8" name="Subtitle 2"/>
          <p:cNvSpPr txBox="1">
            <a:spLocks/>
          </p:cNvSpPr>
          <p:nvPr/>
        </p:nvSpPr>
        <p:spPr>
          <a:xfrm>
            <a:off x="1910555" y="5524343"/>
            <a:ext cx="64008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200" dirty="0" smtClean="0"/>
              <a:t>The materials used here have been assembled as part of the </a:t>
            </a:r>
            <a:r>
              <a:rPr lang="en-GB" sz="1200" dirty="0" err="1" smtClean="0"/>
              <a:t>AquaSpace</a:t>
            </a:r>
            <a:r>
              <a:rPr lang="en-GB" sz="1200" dirty="0" smtClean="0"/>
              <a:t> project</a:t>
            </a:r>
            <a:br>
              <a:rPr lang="en-GB" sz="1200" dirty="0" smtClean="0"/>
            </a:br>
            <a:r>
              <a:rPr lang="en-GB" sz="1200" dirty="0" smtClean="0"/>
              <a:t>(Ecosystem Approach to making Space for Aquaculture, </a:t>
            </a:r>
            <a:r>
              <a:rPr lang="en-GB" sz="1200" u="sng" dirty="0" smtClean="0">
                <a:hlinkClick r:id="rId5"/>
              </a:rPr>
              <a:t>http://aquaspace-h2020.eu</a:t>
            </a:r>
            <a:r>
              <a:rPr lang="en-GB" sz="1200" dirty="0" smtClean="0"/>
              <a:t>) </a:t>
            </a:r>
            <a:br>
              <a:rPr lang="en-GB" sz="1200" dirty="0" smtClean="0"/>
            </a:br>
            <a:r>
              <a:rPr lang="en-GB" sz="1200" dirty="0" smtClean="0"/>
              <a:t>and has received funding from the European Union's Horizon 2020 Framework Programme </a:t>
            </a:r>
            <a:br>
              <a:rPr lang="en-GB" sz="1200" dirty="0" smtClean="0"/>
            </a:br>
            <a:r>
              <a:rPr lang="en-GB" sz="1200" dirty="0" smtClean="0"/>
              <a:t>for Research and Innovation under grant agreement n° 633476.</a:t>
            </a:r>
            <a:endParaRPr lang="en-GB" sz="1200" dirty="0"/>
          </a:p>
        </p:txBody>
      </p:sp>
    </p:spTree>
    <p:extLst>
      <p:ext uri="{BB962C8B-B14F-4D97-AF65-F5344CB8AC3E}">
        <p14:creationId xmlns:p14="http://schemas.microsoft.com/office/powerpoint/2010/main" val="360408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6856"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smtClean="0"/>
              <a:t>Areas of Competence</a:t>
            </a:r>
            <a:endParaRPr lang="en-GB" b="1" dirty="0"/>
          </a:p>
        </p:txBody>
      </p:sp>
      <p:graphicFrame>
        <p:nvGraphicFramePr>
          <p:cNvPr id="2" name="Table 1"/>
          <p:cNvGraphicFramePr>
            <a:graphicFrameLocks noGrp="1"/>
          </p:cNvGraphicFramePr>
          <p:nvPr>
            <p:extLst>
              <p:ext uri="{D42A27DB-BD31-4B8C-83A1-F6EECF244321}">
                <p14:modId xmlns:p14="http://schemas.microsoft.com/office/powerpoint/2010/main" val="1578875913"/>
              </p:ext>
            </p:extLst>
          </p:nvPr>
        </p:nvGraphicFramePr>
        <p:xfrm>
          <a:off x="107503" y="1268760"/>
          <a:ext cx="8928993" cy="5473181"/>
        </p:xfrm>
        <a:graphic>
          <a:graphicData uri="http://schemas.openxmlformats.org/drawingml/2006/table">
            <a:tbl>
              <a:tblPr firstRow="1" bandRow="1">
                <a:tableStyleId>{5C22544A-7EE6-4342-B048-85BDC9FD1C3A}</a:tableStyleId>
              </a:tblPr>
              <a:tblGrid>
                <a:gridCol w="1918627">
                  <a:extLst>
                    <a:ext uri="{9D8B030D-6E8A-4147-A177-3AD203B41FA5}">
                      <a16:colId xmlns:a16="http://schemas.microsoft.com/office/drawing/2014/main" val="3626700515"/>
                    </a:ext>
                  </a:extLst>
                </a:gridCol>
                <a:gridCol w="2066213">
                  <a:extLst>
                    <a:ext uri="{9D8B030D-6E8A-4147-A177-3AD203B41FA5}">
                      <a16:colId xmlns:a16="http://schemas.microsoft.com/office/drawing/2014/main" val="1363388763"/>
                    </a:ext>
                  </a:extLst>
                </a:gridCol>
                <a:gridCol w="2435180">
                  <a:extLst>
                    <a:ext uri="{9D8B030D-6E8A-4147-A177-3AD203B41FA5}">
                      <a16:colId xmlns:a16="http://schemas.microsoft.com/office/drawing/2014/main" val="1705823733"/>
                    </a:ext>
                  </a:extLst>
                </a:gridCol>
                <a:gridCol w="2508973">
                  <a:extLst>
                    <a:ext uri="{9D8B030D-6E8A-4147-A177-3AD203B41FA5}">
                      <a16:colId xmlns:a16="http://schemas.microsoft.com/office/drawing/2014/main" val="1888401156"/>
                    </a:ext>
                  </a:extLst>
                </a:gridCol>
              </a:tblGrid>
              <a:tr h="1462467">
                <a:tc>
                  <a:txBody>
                    <a:bodyPr/>
                    <a:lstStyle/>
                    <a:p>
                      <a:r>
                        <a:rPr lang="en-IE" dirty="0" smtClean="0"/>
                        <a:t>Exclusive Competence</a:t>
                      </a:r>
                      <a:endParaRPr lang="en-IE" dirty="0"/>
                    </a:p>
                  </a:txBody>
                  <a:tcPr/>
                </a:tc>
                <a:tc>
                  <a:txBody>
                    <a:bodyPr/>
                    <a:lstStyle/>
                    <a:p>
                      <a:r>
                        <a:rPr lang="en-IE" dirty="0" smtClean="0"/>
                        <a:t>Shared Competence</a:t>
                      </a:r>
                      <a:endParaRPr lang="en-IE" dirty="0"/>
                    </a:p>
                  </a:txBody>
                  <a:tcPr/>
                </a:tc>
                <a:tc>
                  <a:txBody>
                    <a:bodyPr/>
                    <a:lstStyle/>
                    <a:p>
                      <a:r>
                        <a:rPr lang="en-IE" dirty="0" smtClean="0"/>
                        <a:t>Competence to support, coordinate or supplement MS action</a:t>
                      </a:r>
                      <a:endParaRPr lang="en-IE" dirty="0"/>
                    </a:p>
                  </a:txBody>
                  <a:tcPr/>
                </a:tc>
                <a:tc>
                  <a:txBody>
                    <a:bodyPr/>
                    <a:lstStyle/>
                    <a:p>
                      <a:r>
                        <a:rPr lang="en-IE" sz="1800" b="1" i="0" kern="1200" dirty="0" smtClean="0">
                          <a:solidFill>
                            <a:schemeClr val="lt1"/>
                          </a:solidFill>
                          <a:effectLst/>
                          <a:latin typeface="+mn-lt"/>
                          <a:ea typeface="+mn-ea"/>
                          <a:cs typeface="+mn-cs"/>
                        </a:rPr>
                        <a:t>Competence to provide arrangements within which EU member states must coordinate policy</a:t>
                      </a:r>
                      <a:endParaRPr lang="en-IE" dirty="0"/>
                    </a:p>
                  </a:txBody>
                  <a:tcPr/>
                </a:tc>
                <a:extLst>
                  <a:ext uri="{0D108BD9-81ED-4DB2-BD59-A6C34878D82A}">
                    <a16:rowId xmlns:a16="http://schemas.microsoft.com/office/drawing/2014/main" val="868581546"/>
                  </a:ext>
                </a:extLst>
              </a:tr>
              <a:tr h="4010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Conservation of marine</a:t>
                      </a:r>
                      <a:r>
                        <a:rPr lang="en-IE" baseline="0" dirty="0" smtClean="0"/>
                        <a:t> biological resources under </a:t>
                      </a:r>
                      <a:r>
                        <a:rPr lang="en-IE" dirty="0" smtClean="0"/>
                        <a:t>Common Fisheries</a:t>
                      </a:r>
                      <a:r>
                        <a:rPr lang="en-IE" baseline="0" dirty="0" smtClean="0"/>
                        <a:t> Policy</a:t>
                      </a:r>
                      <a:endParaRPr lang="en-IE" dirty="0" smtClean="0"/>
                    </a:p>
                    <a:p>
                      <a:endParaRPr lang="en-IE" dirty="0"/>
                    </a:p>
                    <a:p>
                      <a:r>
                        <a:rPr lang="en-IE" dirty="0" smtClean="0"/>
                        <a:t>Concluding</a:t>
                      </a:r>
                      <a:r>
                        <a:rPr lang="en-IE" baseline="0" dirty="0" smtClean="0"/>
                        <a:t> international agreements</a:t>
                      </a:r>
                    </a:p>
                    <a:p>
                      <a:endParaRPr lang="en-IE" baseline="0" dirty="0" smtClean="0"/>
                    </a:p>
                    <a:p>
                      <a:r>
                        <a:rPr lang="en-IE" i="1" baseline="0" dirty="0" smtClean="0"/>
                        <a:t>Non-exhaustive</a:t>
                      </a:r>
                      <a:endParaRPr lang="en-IE"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b="0" i="0" u="none" kern="1200" dirty="0" smtClean="0">
                          <a:solidFill>
                            <a:schemeClr val="dk1"/>
                          </a:solidFill>
                          <a:effectLst/>
                          <a:latin typeface="+mn-lt"/>
                          <a:ea typeface="+mn-ea"/>
                          <a:cs typeface="+mn-cs"/>
                        </a:rPr>
                        <a:t>Agriculture and fisheries</a:t>
                      </a:r>
                      <a:r>
                        <a:rPr lang="en-IE" sz="1800" b="0" i="0" kern="1200" dirty="0" smtClean="0">
                          <a:solidFill>
                            <a:schemeClr val="dk1"/>
                          </a:solidFill>
                          <a:effectLst/>
                          <a:latin typeface="+mn-lt"/>
                          <a:ea typeface="+mn-ea"/>
                          <a:cs typeface="+mn-cs"/>
                        </a:rPr>
                        <a:t>, excluding the conservation of marine biological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100" b="0" i="0" u="none"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800" b="0" i="0" u="none" kern="1200" dirty="0" smtClean="0">
                          <a:solidFill>
                            <a:schemeClr val="dk1"/>
                          </a:solidFill>
                          <a:effectLst/>
                          <a:latin typeface="+mn-lt"/>
                          <a:ea typeface="+mn-ea"/>
                          <a:cs typeface="+mn-cs"/>
                        </a:rPr>
                        <a:t>Economic, social and territorial cohesion</a:t>
                      </a:r>
                    </a:p>
                    <a:p>
                      <a:endParaRPr lang="en-IE" sz="1050" dirty="0"/>
                    </a:p>
                    <a:p>
                      <a:r>
                        <a:rPr lang="en-IE" dirty="0" smtClean="0"/>
                        <a:t>Environment</a:t>
                      </a:r>
                      <a:endParaRPr lang="en-IE" dirty="0"/>
                    </a:p>
                    <a:p>
                      <a:endParaRPr lang="en-IE" dirty="0" smtClean="0"/>
                    </a:p>
                    <a:p>
                      <a:r>
                        <a:rPr lang="en-IE" dirty="0" smtClean="0"/>
                        <a:t>Energy</a:t>
                      </a:r>
                    </a:p>
                    <a:p>
                      <a:endParaRPr lang="en-IE" sz="1100" dirty="0" smtClean="0"/>
                    </a:p>
                    <a:p>
                      <a:r>
                        <a:rPr lang="en-IE" dirty="0" smtClean="0"/>
                        <a:t>Research, Tech. dev.</a:t>
                      </a:r>
                      <a:endParaRPr lang="en-IE" dirty="0"/>
                    </a:p>
                  </a:txBody>
                  <a:tcPr/>
                </a:tc>
                <a:tc>
                  <a:txBody>
                    <a:bodyPr/>
                    <a:lstStyle/>
                    <a:p>
                      <a:r>
                        <a:rPr lang="en-IE" dirty="0" smtClean="0"/>
                        <a:t>Human health</a:t>
                      </a:r>
                    </a:p>
                    <a:p>
                      <a:endParaRPr lang="en-IE" dirty="0" smtClean="0"/>
                    </a:p>
                    <a:p>
                      <a:r>
                        <a:rPr lang="en-IE" dirty="0" smtClean="0"/>
                        <a:t>Industry</a:t>
                      </a:r>
                    </a:p>
                    <a:p>
                      <a:endParaRPr lang="en-IE" dirty="0" smtClean="0"/>
                    </a:p>
                    <a:p>
                      <a:r>
                        <a:rPr lang="en-IE" dirty="0" smtClean="0"/>
                        <a:t>Culture</a:t>
                      </a:r>
                    </a:p>
                    <a:p>
                      <a:endParaRPr lang="en-IE" dirty="0" smtClean="0"/>
                    </a:p>
                    <a:p>
                      <a:r>
                        <a:rPr lang="en-IE" dirty="0" smtClean="0"/>
                        <a:t>Tourism</a:t>
                      </a:r>
                    </a:p>
                    <a:p>
                      <a:endParaRPr lang="en-IE" dirty="0" smtClean="0"/>
                    </a:p>
                    <a:p>
                      <a:r>
                        <a:rPr lang="en-IE" dirty="0" smtClean="0"/>
                        <a:t>Education &amp; training</a:t>
                      </a:r>
                    </a:p>
                    <a:p>
                      <a:endParaRPr lang="en-IE" dirty="0" smtClean="0"/>
                    </a:p>
                    <a:p>
                      <a:r>
                        <a:rPr lang="en-IE" dirty="0" smtClean="0"/>
                        <a:t>Civil protection</a:t>
                      </a:r>
                    </a:p>
                    <a:p>
                      <a:endParaRPr lang="en-IE" dirty="0" smtClean="0"/>
                    </a:p>
                    <a:p>
                      <a:r>
                        <a:rPr lang="en-IE" dirty="0" smtClean="0"/>
                        <a:t>Administrative cooperation</a:t>
                      </a:r>
                      <a:endParaRPr lang="en-IE" dirty="0"/>
                    </a:p>
                  </a:txBody>
                  <a:tcPr/>
                </a:tc>
                <a:tc>
                  <a:txBody>
                    <a:bodyPr/>
                    <a:lstStyle/>
                    <a:p>
                      <a:r>
                        <a:rPr lang="en-IE" dirty="0" smtClean="0"/>
                        <a:t>Economic policy</a:t>
                      </a:r>
                      <a:endParaRPr lang="en-IE" dirty="0"/>
                    </a:p>
                    <a:p>
                      <a:endParaRPr lang="en-IE" dirty="0" smtClean="0"/>
                    </a:p>
                    <a:p>
                      <a:r>
                        <a:rPr lang="en-IE" dirty="0" smtClean="0"/>
                        <a:t>Social</a:t>
                      </a:r>
                      <a:r>
                        <a:rPr lang="en-IE" baseline="0" dirty="0" smtClean="0"/>
                        <a:t> policies</a:t>
                      </a:r>
                      <a:endParaRPr lang="en-IE" dirty="0"/>
                    </a:p>
                    <a:p>
                      <a:endParaRPr lang="en-IE" dirty="0" smtClean="0"/>
                    </a:p>
                    <a:p>
                      <a:r>
                        <a:rPr lang="en-IE" dirty="0" smtClean="0"/>
                        <a:t>Employment</a:t>
                      </a:r>
                      <a:endParaRPr lang="en-IE" dirty="0"/>
                    </a:p>
                    <a:p>
                      <a:endParaRPr lang="en-IE" dirty="0" smtClean="0"/>
                    </a:p>
                    <a:p>
                      <a:endParaRPr lang="en-IE" dirty="0"/>
                    </a:p>
                  </a:txBody>
                  <a:tcPr/>
                </a:tc>
                <a:extLst>
                  <a:ext uri="{0D108BD9-81ED-4DB2-BD59-A6C34878D82A}">
                    <a16:rowId xmlns:a16="http://schemas.microsoft.com/office/drawing/2014/main" val="853296564"/>
                  </a:ext>
                </a:extLst>
              </a:tr>
            </a:tbl>
          </a:graphicData>
        </a:graphic>
      </p:graphicFrame>
    </p:spTree>
    <p:extLst>
      <p:ext uri="{BB962C8B-B14F-4D97-AF65-F5344CB8AC3E}">
        <p14:creationId xmlns:p14="http://schemas.microsoft.com/office/powerpoint/2010/main" val="62674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57200" y="648000"/>
            <a:ext cx="8229600" cy="720000"/>
          </a:xfrm>
        </p:spPr>
        <p:txBody>
          <a:bodyPr>
            <a:normAutofit/>
          </a:bodyPr>
          <a:lstStyle/>
          <a:p>
            <a:pPr eaLnBrk="1" hangingPunct="1"/>
            <a:r>
              <a:rPr lang="en-GB" altLang="en-US" sz="3200" b="1" dirty="0" smtClean="0"/>
              <a:t>EU Directives</a:t>
            </a:r>
          </a:p>
        </p:txBody>
      </p:sp>
      <p:sp>
        <p:nvSpPr>
          <p:cNvPr id="27651" name="Rectangle 3"/>
          <p:cNvSpPr>
            <a:spLocks noGrp="1" noChangeArrowheads="1"/>
          </p:cNvSpPr>
          <p:nvPr>
            <p:ph type="body" idx="4294967295"/>
          </p:nvPr>
        </p:nvSpPr>
        <p:spPr>
          <a:xfrm>
            <a:off x="457200" y="1413718"/>
            <a:ext cx="8229600" cy="5327650"/>
          </a:xfrm>
        </p:spPr>
        <p:txBody>
          <a:bodyPr>
            <a:normAutofit fontScale="92500" lnSpcReduction="10000"/>
          </a:bodyPr>
          <a:lstStyle/>
          <a:p>
            <a:pPr eaLnBrk="1" hangingPunct="1"/>
            <a:r>
              <a:rPr lang="en-IE" altLang="en-US" dirty="0" smtClean="0"/>
              <a:t>Over 200 relevant to the marine environment</a:t>
            </a:r>
            <a:endParaRPr lang="en-GB" altLang="en-US" dirty="0" smtClean="0"/>
          </a:p>
          <a:p>
            <a:pPr eaLnBrk="1" hangingPunct="1"/>
            <a:r>
              <a:rPr lang="en-GB" altLang="en-US" dirty="0" smtClean="0"/>
              <a:t>Horizontal (Cross cutting) – </a:t>
            </a:r>
            <a:r>
              <a:rPr lang="en-GB" altLang="en-US" b="1" dirty="0" smtClean="0"/>
              <a:t>Environmental Assessment</a:t>
            </a:r>
            <a:r>
              <a:rPr lang="en-GB" altLang="en-US" dirty="0" smtClean="0"/>
              <a:t>; Environmental Justice and Information</a:t>
            </a:r>
          </a:p>
          <a:p>
            <a:pPr eaLnBrk="1" hangingPunct="1"/>
            <a:r>
              <a:rPr lang="en-GB" altLang="en-US" dirty="0" smtClean="0"/>
              <a:t>Sectoral</a:t>
            </a:r>
          </a:p>
          <a:p>
            <a:pPr lvl="1" eaLnBrk="1" hangingPunct="1"/>
            <a:r>
              <a:rPr lang="en-GB" altLang="en-US" dirty="0" smtClean="0"/>
              <a:t>Bathing water quality (revisions), Shellfish water (revisions), Waste water treatment, Nitrates, Water Framework Directive</a:t>
            </a:r>
          </a:p>
          <a:p>
            <a:pPr lvl="1"/>
            <a:r>
              <a:rPr lang="en-GB" altLang="en-US" dirty="0"/>
              <a:t>Marine Strategy Framework Directive</a:t>
            </a:r>
          </a:p>
          <a:p>
            <a:pPr lvl="1" eaLnBrk="1" hangingPunct="1"/>
            <a:r>
              <a:rPr lang="en-GB" altLang="en-US" dirty="0" smtClean="0"/>
              <a:t>Birds Directive, Habitats Directives</a:t>
            </a:r>
          </a:p>
          <a:p>
            <a:pPr lvl="1" eaLnBrk="1" hangingPunct="1"/>
            <a:r>
              <a:rPr lang="en-IE" altLang="en-US" dirty="0" smtClean="0"/>
              <a:t>Floods Directive</a:t>
            </a:r>
          </a:p>
          <a:p>
            <a:pPr lvl="1" eaLnBrk="1" hangingPunct="1"/>
            <a:r>
              <a:rPr lang="en-IE" altLang="en-US" dirty="0" smtClean="0"/>
              <a:t>Maritime Spatial Planning Directive</a:t>
            </a:r>
            <a:endParaRPr lang="en-GB" altLang="en-US" dirty="0" smtClean="0"/>
          </a:p>
        </p:txBody>
      </p:sp>
    </p:spTree>
    <p:extLst>
      <p:ext uri="{BB962C8B-B14F-4D97-AF65-F5344CB8AC3E}">
        <p14:creationId xmlns:p14="http://schemas.microsoft.com/office/powerpoint/2010/main" val="73743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Picture1.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1412776"/>
            <a:ext cx="3125823" cy="468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457200" y="648000"/>
            <a:ext cx="8229600" cy="581025"/>
          </a:xfrm>
        </p:spPr>
        <p:txBody>
          <a:bodyPr>
            <a:normAutofit/>
          </a:bodyPr>
          <a:lstStyle/>
          <a:p>
            <a:r>
              <a:rPr lang="en-IE" sz="3200" b="1" dirty="0" smtClean="0"/>
              <a:t>Integrated Maritime Policy</a:t>
            </a:r>
            <a:endParaRPr lang="en-IE" sz="3200" b="1" dirty="0"/>
          </a:p>
        </p:txBody>
      </p:sp>
      <p:sp>
        <p:nvSpPr>
          <p:cNvPr id="4" name="Content Placeholder 3"/>
          <p:cNvSpPr>
            <a:spLocks noGrp="1"/>
          </p:cNvSpPr>
          <p:nvPr>
            <p:ph sz="half" idx="4294967295"/>
          </p:nvPr>
        </p:nvSpPr>
        <p:spPr>
          <a:xfrm>
            <a:off x="3779912" y="1308424"/>
            <a:ext cx="4897437" cy="4897438"/>
          </a:xfrm>
        </p:spPr>
        <p:txBody>
          <a:bodyPr>
            <a:normAutofit fontScale="92500" lnSpcReduction="20000"/>
          </a:bodyPr>
          <a:lstStyle/>
          <a:p>
            <a:pPr marL="0" indent="0">
              <a:buNone/>
            </a:pPr>
            <a:r>
              <a:rPr lang="en-IE" sz="2600" dirty="0" smtClean="0"/>
              <a:t>“All </a:t>
            </a:r>
            <a:r>
              <a:rPr lang="en-IE" sz="2600" dirty="0"/>
              <a:t>matters relating to Europe's oceans and seas are </a:t>
            </a:r>
            <a:r>
              <a:rPr lang="en-IE" sz="2600" b="1" dirty="0"/>
              <a:t>interlinked</a:t>
            </a:r>
            <a:r>
              <a:rPr lang="en-IE" sz="2600" dirty="0"/>
              <a:t>, and that sea-related policies must develop in a joined-up way if we are to reap the desired </a:t>
            </a:r>
            <a:r>
              <a:rPr lang="en-IE" sz="2600" dirty="0" smtClean="0"/>
              <a:t>results”</a:t>
            </a:r>
          </a:p>
          <a:p>
            <a:pPr marL="0" indent="0">
              <a:buNone/>
            </a:pPr>
            <a:r>
              <a:rPr lang="en-IE" dirty="0" smtClean="0"/>
              <a:t>Cross-cutting </a:t>
            </a:r>
            <a:r>
              <a:rPr lang="en-IE" dirty="0"/>
              <a:t>policies:</a:t>
            </a:r>
          </a:p>
          <a:p>
            <a:r>
              <a:rPr lang="en-IE" dirty="0"/>
              <a:t>Sea-basin strategies</a:t>
            </a:r>
          </a:p>
          <a:p>
            <a:r>
              <a:rPr lang="en-IE" dirty="0" smtClean="0"/>
              <a:t>Blue Growth</a:t>
            </a:r>
            <a:endParaRPr lang="en-IE" dirty="0"/>
          </a:p>
          <a:p>
            <a:r>
              <a:rPr lang="en-IE" dirty="0"/>
              <a:t>Marine data and knowledge</a:t>
            </a:r>
          </a:p>
          <a:p>
            <a:r>
              <a:rPr lang="en-IE" dirty="0"/>
              <a:t>Maritime </a:t>
            </a:r>
            <a:r>
              <a:rPr lang="en-IE" dirty="0" smtClean="0"/>
              <a:t>Spatial </a:t>
            </a:r>
            <a:r>
              <a:rPr lang="en-IE" dirty="0"/>
              <a:t>P</a:t>
            </a:r>
            <a:r>
              <a:rPr lang="en-IE" dirty="0" smtClean="0"/>
              <a:t>lanning</a:t>
            </a:r>
            <a:endParaRPr lang="en-IE" dirty="0"/>
          </a:p>
          <a:p>
            <a:r>
              <a:rPr lang="en-IE" dirty="0"/>
              <a:t>Integrated maritime </a:t>
            </a:r>
            <a:r>
              <a:rPr lang="en-IE" dirty="0" smtClean="0"/>
              <a:t>surveillance</a:t>
            </a:r>
            <a:endParaRPr lang="en-IE" dirty="0"/>
          </a:p>
        </p:txBody>
      </p:sp>
    </p:spTree>
    <p:extLst>
      <p:ext uri="{BB962C8B-B14F-4D97-AF65-F5344CB8AC3E}">
        <p14:creationId xmlns:p14="http://schemas.microsoft.com/office/powerpoint/2010/main" val="102986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496" y="648000"/>
            <a:ext cx="9108504" cy="7146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a:t>Marine Strategy Framework Directive </a:t>
            </a:r>
            <a:endParaRPr lang="en-GB" b="1" dirty="0" smtClean="0"/>
          </a:p>
          <a:p>
            <a:r>
              <a:rPr lang="en-GB" b="1" dirty="0" smtClean="0"/>
              <a:t>(</a:t>
            </a:r>
            <a:r>
              <a:rPr lang="en-GB" b="1" dirty="0"/>
              <a:t>2008/56/EC) [1]</a:t>
            </a:r>
          </a:p>
        </p:txBody>
      </p:sp>
      <p:sp>
        <p:nvSpPr>
          <p:cNvPr id="5" name="Rectangle 3"/>
          <p:cNvSpPr txBox="1">
            <a:spLocks noChangeArrowheads="1"/>
          </p:cNvSpPr>
          <p:nvPr/>
        </p:nvSpPr>
        <p:spPr>
          <a:xfrm>
            <a:off x="446856" y="1573175"/>
            <a:ext cx="8373616" cy="538421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44" indent="-215895"/>
            <a:r>
              <a:rPr lang="en-IE" dirty="0">
                <a:solidFill>
                  <a:schemeClr val="tx1"/>
                </a:solidFill>
              </a:rPr>
              <a:t>Establishes a </a:t>
            </a:r>
            <a:r>
              <a:rPr lang="en-IE" b="1" dirty="0">
                <a:solidFill>
                  <a:schemeClr val="tx1"/>
                </a:solidFill>
              </a:rPr>
              <a:t>framework</a:t>
            </a:r>
            <a:r>
              <a:rPr lang="en-IE" dirty="0">
                <a:solidFill>
                  <a:schemeClr val="tx1"/>
                </a:solidFill>
              </a:rPr>
              <a:t> within which Member States take measures to achieve or maintain </a:t>
            </a:r>
            <a:r>
              <a:rPr lang="en-IE" b="1" dirty="0">
                <a:solidFill>
                  <a:schemeClr val="tx2">
                    <a:lumMod val="60000"/>
                    <a:lumOff val="40000"/>
                  </a:schemeClr>
                </a:solidFill>
              </a:rPr>
              <a:t>Good Environmental Status</a:t>
            </a:r>
            <a:r>
              <a:rPr lang="en-IE" dirty="0"/>
              <a:t> </a:t>
            </a:r>
            <a:r>
              <a:rPr lang="en-IE" dirty="0">
                <a:solidFill>
                  <a:schemeClr val="tx1"/>
                </a:solidFill>
              </a:rPr>
              <a:t>in the marine environment by 2020</a:t>
            </a:r>
          </a:p>
          <a:p>
            <a:pPr marL="273044" indent="-215895"/>
            <a:r>
              <a:rPr lang="en-GB" altLang="en-US" dirty="0">
                <a:solidFill>
                  <a:schemeClr val="tx1"/>
                </a:solidFill>
              </a:rPr>
              <a:t>First attempt at an </a:t>
            </a:r>
            <a:r>
              <a:rPr lang="en-GB" altLang="en-US" b="1" dirty="0">
                <a:solidFill>
                  <a:schemeClr val="tx1"/>
                </a:solidFill>
              </a:rPr>
              <a:t>Ecosystems-based Approach</a:t>
            </a:r>
          </a:p>
          <a:p>
            <a:pPr marL="273044" indent="-215895"/>
            <a:r>
              <a:rPr lang="en-GB" altLang="en-US" dirty="0" smtClean="0">
                <a:solidFill>
                  <a:schemeClr val="tx1"/>
                </a:solidFill>
              </a:rPr>
              <a:t>Applies to ‘marine waters’ from baseline to 200M</a:t>
            </a:r>
          </a:p>
          <a:p>
            <a:pPr marL="273044" indent="-215895"/>
            <a:r>
              <a:rPr lang="en-GB" altLang="en-US" dirty="0" smtClean="0">
                <a:solidFill>
                  <a:schemeClr val="tx1"/>
                </a:solidFill>
              </a:rPr>
              <a:t>First </a:t>
            </a:r>
            <a:r>
              <a:rPr lang="en-GB" altLang="en-US" dirty="0">
                <a:solidFill>
                  <a:schemeClr val="tx1"/>
                </a:solidFill>
              </a:rPr>
              <a:t>EU legal instrument with an objective to maintain </a:t>
            </a:r>
            <a:r>
              <a:rPr lang="en-GB" altLang="en-US" b="1" dirty="0">
                <a:solidFill>
                  <a:schemeClr val="tx1"/>
                </a:solidFill>
              </a:rPr>
              <a:t>marine biodiversity </a:t>
            </a:r>
          </a:p>
          <a:p>
            <a:pPr marL="273044" indent="-215895"/>
            <a:r>
              <a:rPr lang="en-GB" altLang="en-US" dirty="0">
                <a:solidFill>
                  <a:schemeClr val="tx1"/>
                </a:solidFill>
              </a:rPr>
              <a:t>Implementation on a </a:t>
            </a:r>
            <a:r>
              <a:rPr lang="en-GB" altLang="en-US" b="1" dirty="0">
                <a:solidFill>
                  <a:schemeClr val="tx1"/>
                </a:solidFill>
              </a:rPr>
              <a:t>Regional</a:t>
            </a:r>
            <a:r>
              <a:rPr lang="en-GB" altLang="en-US" dirty="0">
                <a:solidFill>
                  <a:schemeClr val="tx1"/>
                </a:solidFill>
              </a:rPr>
              <a:t> basis: Marine Strategies</a:t>
            </a:r>
          </a:p>
          <a:p>
            <a:pPr marL="273044" indent="-215895"/>
            <a:r>
              <a:rPr lang="en-GB" altLang="en-US" b="1" dirty="0">
                <a:solidFill>
                  <a:schemeClr val="tx1"/>
                </a:solidFill>
              </a:rPr>
              <a:t>Integrated</a:t>
            </a:r>
            <a:r>
              <a:rPr lang="en-GB" altLang="en-US" dirty="0">
                <a:solidFill>
                  <a:schemeClr val="tx1"/>
                </a:solidFill>
              </a:rPr>
              <a:t> the concepts of environmental protection and sustainable use</a:t>
            </a:r>
          </a:p>
          <a:p>
            <a:pPr marL="273044" indent="-215895"/>
            <a:endParaRPr lang="en-GB" altLang="en-US" dirty="0"/>
          </a:p>
          <a:p>
            <a:pPr marL="273044" indent="-215895"/>
            <a:endParaRPr lang="en-GB" altLang="en-US" dirty="0"/>
          </a:p>
        </p:txBody>
      </p:sp>
    </p:spTree>
    <p:extLst>
      <p:ext uri="{BB962C8B-B14F-4D97-AF65-F5344CB8AC3E}">
        <p14:creationId xmlns:p14="http://schemas.microsoft.com/office/powerpoint/2010/main" val="362933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48000"/>
            <a:ext cx="8229600" cy="7146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GB" b="1" dirty="0"/>
              <a:t>MSFD – Marine Strategies [2]</a:t>
            </a:r>
          </a:p>
        </p:txBody>
      </p:sp>
      <p:pic>
        <p:nvPicPr>
          <p:cNvPr id="1026" name="Picture 2" descr="ges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54006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5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3799</Words>
  <Application>Microsoft Office PowerPoint</Application>
  <PresentationFormat>On-screen Show (4:3)</PresentationFormat>
  <Paragraphs>418</Paragraphs>
  <Slides>41</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Office Theme</vt:lpstr>
      <vt:lpstr>Topic 2: Current Frameworks for Aquaculture Planning and Management</vt:lpstr>
      <vt:lpstr>Overview</vt:lpstr>
      <vt:lpstr>PowerPoint Presentation</vt:lpstr>
      <vt:lpstr>PowerPoint Presentation</vt:lpstr>
      <vt:lpstr>PowerPoint Presentation</vt:lpstr>
      <vt:lpstr>EU Directives</vt:lpstr>
      <vt:lpstr>Integrated Maritime Policy</vt:lpstr>
      <vt:lpstr>PowerPoint Presentation</vt:lpstr>
      <vt:lpstr>PowerPoint Presentation</vt:lpstr>
      <vt:lpstr>PowerPoint Presentation</vt:lpstr>
      <vt:lpstr>PowerPoint Presentation</vt:lpstr>
      <vt:lpstr>Water Framework Directive [1]</vt:lpstr>
      <vt:lpstr>PowerPoint Presentation</vt:lpstr>
      <vt:lpstr>PowerPoint Presentation</vt:lpstr>
      <vt:lpstr>PowerPoint Presentation</vt:lpstr>
      <vt:lpstr>PowerPoint Presentation</vt:lpstr>
      <vt:lpstr>PowerPoint Presentation</vt:lpstr>
      <vt:lpstr>EU Strategic Guidelines on Aquaculture [1]</vt:lpstr>
      <vt:lpstr>PowerPoint Presentation</vt:lpstr>
      <vt:lpstr>Impact Assessment: SEA, AA and EIA</vt:lpstr>
      <vt:lpstr>PowerPoint Presentation</vt:lpstr>
      <vt:lpstr>PowerPoint Presentation</vt:lpstr>
      <vt:lpstr>PowerPoint Presentation</vt:lpstr>
      <vt:lpstr>PowerPoint Presentation</vt:lpstr>
      <vt:lpstr>PowerPoint Presentation</vt:lpstr>
      <vt:lpstr>Nature Conservation: Birds and Habitats Directives and Biodiversity Policy</vt:lpstr>
      <vt:lpstr>PowerPoint Presentation</vt:lpstr>
      <vt:lpstr>Levels of Protection in Birds Directive</vt:lpstr>
      <vt:lpstr>PowerPoint Presentation</vt:lpstr>
      <vt:lpstr>PowerPoint Presentation</vt:lpstr>
      <vt:lpstr>PowerPoint Presentation</vt:lpstr>
      <vt:lpstr>Impact of Designation</vt:lpstr>
      <vt:lpstr>Appropriate Assessment* Process</vt:lpstr>
      <vt:lpstr>PowerPoint Presentation</vt:lpstr>
      <vt:lpstr>PowerPoint Presentation</vt:lpstr>
      <vt:lpstr>PowerPoint Presentation</vt:lpstr>
      <vt:lpstr>PowerPoint Presentation</vt:lpstr>
      <vt:lpstr>PowerPoint Presentation</vt:lpstr>
      <vt:lpstr>Differences between Assessments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 Steuben</dc:creator>
  <cp:lastModifiedBy>Gault, Jeremy</cp:lastModifiedBy>
  <cp:revision>51</cp:revision>
  <dcterms:created xsi:type="dcterms:W3CDTF">2015-06-22T13:48:26Z</dcterms:created>
  <dcterms:modified xsi:type="dcterms:W3CDTF">2018-05-24T17:53:20Z</dcterms:modified>
</cp:coreProperties>
</file>