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70" r:id="rId6"/>
    <p:sldId id="257" r:id="rId7"/>
    <p:sldId id="259" r:id="rId8"/>
    <p:sldId id="266" r:id="rId9"/>
    <p:sldId id="265" r:id="rId10"/>
    <p:sldId id="267" r:id="rId11"/>
    <p:sldId id="268" r:id="rId12"/>
    <p:sldId id="269"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je Gimpel" initials="AG" lastIdx="8" clrIdx="0">
    <p:extLst>
      <p:ext uri="{19B8F6BF-5375-455C-9EA6-DF929625EA0E}">
        <p15:presenceInfo xmlns:p15="http://schemas.microsoft.com/office/powerpoint/2012/main" userId="S-1-5-21-1461223816-1316628144-1432544923-6148" providerId="AD"/>
      </p:ext>
    </p:extLst>
  </p:cmAuthor>
  <p:cmAuthor id="2" name="Strand Øivind" initials="SØ" lastIdx="3" clrIdx="1">
    <p:extLst>
      <p:ext uri="{19B8F6BF-5375-455C-9EA6-DF929625EA0E}">
        <p15:presenceInfo xmlns:p15="http://schemas.microsoft.com/office/powerpoint/2012/main" userId="S-1-5-21-384370597-1916217569-1267956476-1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9" autoAdjust="0"/>
    <p:restoredTop sz="94687" autoAdjust="0"/>
  </p:normalViewPr>
  <p:slideViewPr>
    <p:cSldViewPr snapToGrid="0">
      <p:cViewPr varScale="1">
        <p:scale>
          <a:sx n="84" d="100"/>
          <a:sy n="84" d="100"/>
        </p:scale>
        <p:origin x="45" y="38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2FA464-ED21-4825-AF24-74BE65A3D5FE}"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127084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FA464-ED21-4825-AF24-74BE65A3D5FE}"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328540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FA464-ED21-4825-AF24-74BE65A3D5FE}"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67511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FA464-ED21-4825-AF24-74BE65A3D5FE}"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338243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2FA464-ED21-4825-AF24-74BE65A3D5FE}"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218836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2FA464-ED21-4825-AF24-74BE65A3D5FE}"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162176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2FA464-ED21-4825-AF24-74BE65A3D5FE}" type="datetimeFigureOut">
              <a:rPr lang="en-US" smtClean="0"/>
              <a:pPr/>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243020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2FA464-ED21-4825-AF24-74BE65A3D5FE}" type="datetimeFigureOut">
              <a:rPr lang="en-US" smtClean="0"/>
              <a:pPr/>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18549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FA464-ED21-4825-AF24-74BE65A3D5FE}" type="datetimeFigureOut">
              <a:rPr lang="en-US" smtClean="0"/>
              <a:pPr/>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132468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FA464-ED21-4825-AF24-74BE65A3D5FE}"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159137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FA464-ED21-4825-AF24-74BE65A3D5FE}"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061F-7F0E-4314-B23F-178038EF114F}" type="slidenum">
              <a:rPr lang="en-US" smtClean="0"/>
              <a:pPr/>
              <a:t>‹#›</a:t>
            </a:fld>
            <a:endParaRPr lang="en-US"/>
          </a:p>
        </p:txBody>
      </p:sp>
    </p:spTree>
    <p:extLst>
      <p:ext uri="{BB962C8B-B14F-4D97-AF65-F5344CB8AC3E}">
        <p14:creationId xmlns:p14="http://schemas.microsoft.com/office/powerpoint/2010/main" val="37880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FA464-ED21-4825-AF24-74BE65A3D5FE}" type="datetimeFigureOut">
              <a:rPr lang="en-US" smtClean="0"/>
              <a:pPr/>
              <a:t>7/18/2017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5061F-7F0E-4314-B23F-178038EF114F}" type="slidenum">
              <a:rPr lang="en-US" smtClean="0"/>
              <a:pPr/>
              <a:t>‹#›</a:t>
            </a:fld>
            <a:endParaRPr lang="en-US"/>
          </a:p>
        </p:txBody>
      </p:sp>
    </p:spTree>
    <p:extLst>
      <p:ext uri="{BB962C8B-B14F-4D97-AF65-F5344CB8AC3E}">
        <p14:creationId xmlns:p14="http://schemas.microsoft.com/office/powerpoint/2010/main" val="62071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quaspace-h2020.eu/"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aquaspace-h2020.eu/wp-content/uploads/2016/03/mussel-farm-Loch-Fyne-2-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24000" y="5657227"/>
            <a:ext cx="9144000" cy="12108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3759724" y="5930022"/>
            <a:ext cx="5451231" cy="746397"/>
          </a:xfrm>
        </p:spPr>
        <p:txBody>
          <a:bodyPr>
            <a:normAutofit/>
          </a:bodyPr>
          <a:lstStyle/>
          <a:p>
            <a:r>
              <a:rPr lang="en-GB" sz="1100" dirty="0"/>
              <a:t>The research leading to these results has been undertaken as part of the AquaSpace project</a:t>
            </a:r>
            <a:br>
              <a:rPr lang="en-GB" sz="1100" dirty="0"/>
            </a:br>
            <a:r>
              <a:rPr lang="en-GB" sz="1100" dirty="0"/>
              <a:t>(Ecosystem Approach to making Space for Aquaculture, </a:t>
            </a:r>
            <a:r>
              <a:rPr lang="en-GB" sz="1100" u="sng" dirty="0">
                <a:hlinkClick r:id="rId3"/>
              </a:rPr>
              <a:t>http://aquaspace-h2020.eu</a:t>
            </a:r>
            <a:r>
              <a:rPr lang="en-GB" sz="1100" dirty="0"/>
              <a:t>) </a:t>
            </a:r>
            <a:br>
              <a:rPr lang="en-GB" sz="1100" dirty="0"/>
            </a:br>
            <a:r>
              <a:rPr lang="en-GB" sz="1100" dirty="0"/>
              <a:t>and has received funding from the European Union's Horizon 2020 Framework Programme </a:t>
            </a:r>
            <a:br>
              <a:rPr lang="en-GB" sz="1100" dirty="0"/>
            </a:br>
            <a:r>
              <a:rPr lang="en-GB" sz="1100" dirty="0"/>
              <a:t>for Research and Innovation under grant agreement n° 633476.</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228" y="5803135"/>
            <a:ext cx="1140496" cy="774919"/>
          </a:xfrm>
          <a:prstGeom prst="rect">
            <a:avLst/>
          </a:prstGeom>
        </p:spPr>
      </p:pic>
      <p:sp>
        <p:nvSpPr>
          <p:cNvPr id="6" name="TextBox 5"/>
          <p:cNvSpPr txBox="1"/>
          <p:nvPr/>
        </p:nvSpPr>
        <p:spPr>
          <a:xfrm>
            <a:off x="1848824" y="6578050"/>
            <a:ext cx="1425303" cy="261610"/>
          </a:xfrm>
          <a:prstGeom prst="rect">
            <a:avLst/>
          </a:prstGeom>
          <a:noFill/>
        </p:spPr>
        <p:txBody>
          <a:bodyPr wrap="square" rtlCol="0">
            <a:spAutoFit/>
          </a:bodyPr>
          <a:lstStyle/>
          <a:p>
            <a:pPr algn="ctr"/>
            <a:r>
              <a:rPr lang="en-GB" sz="1100" dirty="0"/>
              <a:t>Horizon 2020</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9987" y="210627"/>
            <a:ext cx="3812027" cy="1763063"/>
          </a:xfrm>
          <a:prstGeom prst="rect">
            <a:avLst/>
          </a:prstGeom>
        </p:spPr>
      </p:pic>
      <p:sp>
        <p:nvSpPr>
          <p:cNvPr id="20" name="TextBox 19"/>
          <p:cNvSpPr txBox="1"/>
          <p:nvPr/>
        </p:nvSpPr>
        <p:spPr>
          <a:xfrm>
            <a:off x="3093546" y="2927919"/>
            <a:ext cx="6004908" cy="830997"/>
          </a:xfrm>
          <a:prstGeom prst="rect">
            <a:avLst/>
          </a:prstGeom>
          <a:solidFill>
            <a:schemeClr val="bg1">
              <a:alpha val="70000"/>
            </a:schemeClr>
          </a:solidFill>
        </p:spPr>
        <p:txBody>
          <a:bodyPr wrap="square" rtlCol="0">
            <a:spAutoFit/>
          </a:bodyPr>
          <a:lstStyle/>
          <a:p>
            <a:pPr algn="ctr"/>
            <a:r>
              <a:rPr lang="en-GB" sz="2400" dirty="0">
                <a:solidFill>
                  <a:srgbClr val="002060"/>
                </a:solidFill>
              </a:rPr>
              <a:t>AquaSpace Case Study </a:t>
            </a:r>
            <a:br>
              <a:rPr lang="en-GB" sz="2400" dirty="0">
                <a:solidFill>
                  <a:srgbClr val="002060"/>
                </a:solidFill>
              </a:rPr>
            </a:br>
            <a:r>
              <a:rPr lang="en-GB" sz="2400" dirty="0" err="1">
                <a:solidFill>
                  <a:srgbClr val="002060"/>
                </a:solidFill>
              </a:rPr>
              <a:t>Békés</a:t>
            </a:r>
            <a:r>
              <a:rPr lang="en-GB" sz="2400" dirty="0">
                <a:solidFill>
                  <a:srgbClr val="002060"/>
                </a:solidFill>
              </a:rPr>
              <a:t> County, Hungary: Issues and Tools</a:t>
            </a:r>
          </a:p>
        </p:txBody>
      </p:sp>
    </p:spTree>
    <p:extLst>
      <p:ext uri="{BB962C8B-B14F-4D97-AF65-F5344CB8AC3E}">
        <p14:creationId xmlns:p14="http://schemas.microsoft.com/office/powerpoint/2010/main" val="271853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141"/>
            <a:ext cx="9144000" cy="1007395"/>
          </a:xfrm>
        </p:spPr>
        <p:txBody>
          <a:bodyPr>
            <a:normAutofit fontScale="90000"/>
          </a:bodyPr>
          <a:lstStyle/>
          <a:p>
            <a:r>
              <a:rPr lang="nb-NO" b="1" dirty="0" err="1"/>
              <a:t>Where</a:t>
            </a:r>
            <a:r>
              <a:rPr lang="nb-NO" b="1" dirty="0"/>
              <a:t>?</a:t>
            </a:r>
            <a:br>
              <a:rPr lang="nb-NO" dirty="0"/>
            </a:br>
            <a:endParaRPr lang="en-US" dirty="0"/>
          </a:p>
        </p:txBody>
      </p:sp>
      <p:sp>
        <p:nvSpPr>
          <p:cNvPr id="3" name="Subtitle 2"/>
          <p:cNvSpPr>
            <a:spLocks noGrp="1"/>
          </p:cNvSpPr>
          <p:nvPr>
            <p:ph type="subTitle" idx="1"/>
          </p:nvPr>
        </p:nvSpPr>
        <p:spPr>
          <a:xfrm>
            <a:off x="6606988" y="1304544"/>
            <a:ext cx="4134164" cy="4110652"/>
          </a:xfrm>
        </p:spPr>
        <p:txBody>
          <a:bodyPr>
            <a:normAutofit/>
          </a:bodyPr>
          <a:lstStyle/>
          <a:p>
            <a:endParaRPr lang="en-US" sz="2000" dirty="0"/>
          </a:p>
          <a:p>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hu-HU" sz="2000" dirty="0" err="1"/>
              <a:t>Analysis</a:t>
            </a:r>
            <a:r>
              <a:rPr lang="hu-HU" sz="2000" dirty="0"/>
              <a:t> of </a:t>
            </a:r>
            <a:r>
              <a:rPr lang="hu-HU" sz="2000" dirty="0" err="1"/>
              <a:t>the</a:t>
            </a:r>
            <a:r>
              <a:rPr lang="hu-HU" sz="2000" dirty="0"/>
              <a:t> </a:t>
            </a:r>
            <a:r>
              <a:rPr lang="hu-HU" sz="2000" dirty="0" err="1"/>
              <a:t>impact</a:t>
            </a:r>
            <a:r>
              <a:rPr lang="hu-HU" sz="2000" dirty="0"/>
              <a:t> </a:t>
            </a:r>
            <a:r>
              <a:rPr lang="hu-HU" sz="2000" dirty="0" err="1"/>
              <a:t>of</a:t>
            </a:r>
            <a:r>
              <a:rPr lang="hu-HU" sz="2000" dirty="0"/>
              <a:t> </a:t>
            </a:r>
            <a:r>
              <a:rPr lang="hu-HU" sz="2000" dirty="0" err="1"/>
              <a:t>spatial</a:t>
            </a:r>
            <a:r>
              <a:rPr lang="hu-HU" sz="2000" dirty="0"/>
              <a:t> </a:t>
            </a:r>
            <a:r>
              <a:rPr lang="hu-HU" sz="2000" dirty="0" err="1"/>
              <a:t>issues</a:t>
            </a:r>
            <a:r>
              <a:rPr lang="hu-HU" sz="2000" dirty="0"/>
              <a:t> </a:t>
            </a:r>
            <a:r>
              <a:rPr lang="hu-HU" sz="2000" dirty="0" err="1"/>
              <a:t>on</a:t>
            </a:r>
            <a:r>
              <a:rPr lang="hu-HU" sz="2000" dirty="0"/>
              <a:t> AQ </a:t>
            </a:r>
            <a:r>
              <a:rPr lang="hu-HU" sz="2000" dirty="0" err="1"/>
              <a:t>development</a:t>
            </a:r>
            <a:r>
              <a:rPr lang="hu-HU" sz="2000" dirty="0"/>
              <a:t> </a:t>
            </a:r>
            <a:r>
              <a:rPr lang="hu-HU" sz="2000" dirty="0" err="1"/>
              <a:t>in</a:t>
            </a:r>
            <a:r>
              <a:rPr lang="hu-HU" sz="2000" dirty="0"/>
              <a:t> </a:t>
            </a:r>
            <a:r>
              <a:rPr lang="hu-HU" sz="2000" dirty="0" err="1"/>
              <a:t>freshwater</a:t>
            </a:r>
            <a:r>
              <a:rPr lang="hu-HU" sz="2000" dirty="0"/>
              <a:t> </a:t>
            </a:r>
            <a:r>
              <a:rPr lang="hu-HU" sz="2000" dirty="0" err="1"/>
              <a:t>environment</a:t>
            </a:r>
            <a:r>
              <a:rPr lang="hu-HU" sz="2000" dirty="0"/>
              <a:t> (WP2&amp;WP4)</a:t>
            </a:r>
          </a:p>
          <a:p>
            <a:pPr marL="342900" indent="-342900" algn="l">
              <a:buFont typeface="Arial" panose="020B0604020202020204" pitchFamily="34" charset="0"/>
              <a:buChar char="•"/>
            </a:pPr>
            <a:r>
              <a:rPr lang="hu-HU" sz="2000" dirty="0" err="1"/>
              <a:t>Stakeholder</a:t>
            </a:r>
            <a:r>
              <a:rPr lang="hu-HU" sz="2000" dirty="0"/>
              <a:t> </a:t>
            </a:r>
            <a:r>
              <a:rPr lang="hu-HU" sz="2000" dirty="0" err="1"/>
              <a:t>opinions</a:t>
            </a:r>
            <a:r>
              <a:rPr lang="hu-HU" sz="2000" dirty="0"/>
              <a:t> </a:t>
            </a:r>
            <a:r>
              <a:rPr lang="hu-HU" sz="2000" dirty="0" err="1"/>
              <a:t>on</a:t>
            </a:r>
            <a:r>
              <a:rPr lang="hu-HU" sz="2000" dirty="0"/>
              <a:t> </a:t>
            </a:r>
            <a:r>
              <a:rPr lang="hu-HU" sz="2000" dirty="0" err="1"/>
              <a:t>barriers</a:t>
            </a:r>
            <a:r>
              <a:rPr lang="hu-HU" sz="2000" dirty="0"/>
              <a:t> </a:t>
            </a:r>
            <a:r>
              <a:rPr lang="hu-HU" sz="2000" dirty="0" err="1"/>
              <a:t>to</a:t>
            </a:r>
            <a:r>
              <a:rPr lang="hu-HU" sz="2000" dirty="0"/>
              <a:t> </a:t>
            </a:r>
            <a:r>
              <a:rPr lang="hu-HU" sz="2000" dirty="0" err="1"/>
              <a:t>growth</a:t>
            </a:r>
            <a:r>
              <a:rPr lang="hu-HU" sz="2000" dirty="0"/>
              <a:t> (</a:t>
            </a:r>
            <a:r>
              <a:rPr lang="hu-HU" sz="2000" dirty="0" err="1"/>
              <a:t>questionnaire</a:t>
            </a:r>
            <a:r>
              <a:rPr lang="hu-HU" sz="2000" dirty="0"/>
              <a:t>, </a:t>
            </a:r>
            <a:r>
              <a:rPr lang="hu-HU" sz="2000" dirty="0" err="1"/>
              <a:t>workshop</a:t>
            </a:r>
            <a:r>
              <a:rPr lang="hu-HU" sz="2000" dirty="0"/>
              <a:t>)</a:t>
            </a:r>
            <a:endParaRPr lang="en-US" sz="2000" dirty="0"/>
          </a:p>
          <a:p>
            <a:endParaRPr lang="en-US" sz="20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654112" y="1842248"/>
            <a:ext cx="3943350" cy="4267200"/>
          </a:xfrm>
          <a:prstGeom prst="rect">
            <a:avLst/>
          </a:prstGeom>
          <a:noFill/>
          <a:ln w="9525">
            <a:noFill/>
            <a:miter lim="800000"/>
            <a:headEnd/>
            <a:tailEnd/>
          </a:ln>
        </p:spPr>
      </p:pic>
      <p:pic>
        <p:nvPicPr>
          <p:cNvPr id="1028" name="Picture 4" descr="Bekes county"/>
          <p:cNvPicPr>
            <a:picLocks noChangeAspect="1" noChangeArrowheads="1"/>
          </p:cNvPicPr>
          <p:nvPr/>
        </p:nvPicPr>
        <p:blipFill>
          <a:blip r:embed="rId5" cstate="print"/>
          <a:srcRect r="46085"/>
          <a:stretch>
            <a:fillRect/>
          </a:stretch>
        </p:blipFill>
        <p:spPr bwMode="auto">
          <a:xfrm>
            <a:off x="125505" y="457201"/>
            <a:ext cx="3101789" cy="2628900"/>
          </a:xfrm>
          <a:prstGeom prst="rect">
            <a:avLst/>
          </a:prstGeom>
          <a:noFill/>
          <a:ln w="9525">
            <a:noFill/>
            <a:miter lim="800000"/>
            <a:headEnd/>
            <a:tailEnd/>
          </a:ln>
        </p:spPr>
      </p:pic>
      <p:cxnSp>
        <p:nvCxnSpPr>
          <p:cNvPr id="10" name="Egyenes összekötő 9"/>
          <p:cNvCxnSpPr/>
          <p:nvPr/>
        </p:nvCxnSpPr>
        <p:spPr>
          <a:xfrm>
            <a:off x="2357718" y="1694329"/>
            <a:ext cx="2142564" cy="2151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a:xfrm>
            <a:off x="2088776" y="2178424"/>
            <a:ext cx="1192306" cy="332590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2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141"/>
            <a:ext cx="9144000" cy="1007395"/>
          </a:xfrm>
        </p:spPr>
        <p:txBody>
          <a:bodyPr>
            <a:normAutofit fontScale="90000"/>
          </a:bodyPr>
          <a:lstStyle/>
          <a:p>
            <a:r>
              <a:rPr lang="nb-NO" b="1" dirty="0"/>
              <a:t>Case </a:t>
            </a:r>
            <a:r>
              <a:rPr lang="nb-NO" b="1" dirty="0" err="1"/>
              <a:t>study</a:t>
            </a:r>
            <a:r>
              <a:rPr lang="nb-NO" b="1" dirty="0"/>
              <a:t> ISSUE</a:t>
            </a:r>
            <a:br>
              <a:rPr lang="nb-NO" dirty="0"/>
            </a:br>
            <a:endParaRPr lang="en-US" dirty="0"/>
          </a:p>
        </p:txBody>
      </p:sp>
      <p:sp>
        <p:nvSpPr>
          <p:cNvPr id="3" name="Subtitle 2"/>
          <p:cNvSpPr>
            <a:spLocks noGrp="1"/>
          </p:cNvSpPr>
          <p:nvPr>
            <p:ph type="subTitle" idx="1"/>
          </p:nvPr>
        </p:nvSpPr>
        <p:spPr>
          <a:xfrm>
            <a:off x="295422" y="994117"/>
            <a:ext cx="11535508" cy="6714978"/>
          </a:xfrm>
        </p:spPr>
        <p:txBody>
          <a:bodyPr>
            <a:noAutofit/>
          </a:bodyPr>
          <a:lstStyle/>
          <a:p>
            <a:pPr algn="l"/>
            <a:r>
              <a:rPr lang="nb-NO" sz="2000" b="1" u="sng" dirty="0"/>
              <a:t>«</a:t>
            </a:r>
            <a:r>
              <a:rPr lang="en-US" sz="2000" b="1" u="sng" dirty="0"/>
              <a:t>Spatial planning and management issues”</a:t>
            </a:r>
          </a:p>
          <a:p>
            <a:pPr algn="l">
              <a:buFont typeface="Arial" pitchFamily="34" charset="0"/>
              <a:buChar char="•"/>
            </a:pPr>
            <a:r>
              <a:rPr lang="nb-NO" sz="2000" dirty="0"/>
              <a:t>The main pond system is situated in the surroundings of the village Biharugra, which is the second largest fish pond system </a:t>
            </a:r>
            <a:r>
              <a:rPr lang="hu-HU" sz="2000" dirty="0"/>
              <a:t>(</a:t>
            </a:r>
            <a:r>
              <a:rPr lang="nb-NO" sz="2000" dirty="0"/>
              <a:t>1927 ha</a:t>
            </a:r>
            <a:r>
              <a:rPr lang="hu-HU" sz="2000" dirty="0"/>
              <a:t>)</a:t>
            </a:r>
            <a:r>
              <a:rPr lang="nb-NO" sz="2000" dirty="0"/>
              <a:t> in Hungary.</a:t>
            </a:r>
            <a:endParaRPr lang="hu-HU" sz="2000" dirty="0"/>
          </a:p>
          <a:p>
            <a:pPr algn="l">
              <a:buFont typeface="Arial" pitchFamily="34" charset="0"/>
              <a:buChar char="•"/>
            </a:pPr>
            <a:r>
              <a:rPr lang="nb-NO" sz="2000" dirty="0"/>
              <a:t>The major species produced in Bekes is </a:t>
            </a:r>
            <a:r>
              <a:rPr lang="nb-NO" sz="2000" b="1" dirty="0"/>
              <a:t>common carp</a:t>
            </a:r>
            <a:r>
              <a:rPr lang="nb-NO" sz="2000" dirty="0"/>
              <a:t>, followed by tank-based production of African catfish. </a:t>
            </a:r>
            <a:endParaRPr lang="hu-HU" sz="2000" dirty="0"/>
          </a:p>
          <a:p>
            <a:pPr algn="l">
              <a:buFont typeface="Arial" pitchFamily="34" charset="0"/>
              <a:buChar char="•"/>
            </a:pPr>
            <a:r>
              <a:rPr lang="hu-HU" sz="2000" b="1" dirty="0" err="1"/>
              <a:t>Development</a:t>
            </a:r>
            <a:r>
              <a:rPr lang="hu-HU" sz="2000" b="1" dirty="0"/>
              <a:t> t</a:t>
            </a:r>
            <a:r>
              <a:rPr lang="en-GB" sz="2000" b="1" dirty="0"/>
              <a:t>rends </a:t>
            </a:r>
            <a:r>
              <a:rPr lang="en-GB" sz="2000" dirty="0"/>
              <a:t>in freshwater pond culture are moving towards sustainable intensification </a:t>
            </a:r>
            <a:endParaRPr lang="hu-HU" sz="2000" dirty="0"/>
          </a:p>
          <a:p>
            <a:pPr algn="l"/>
            <a:r>
              <a:rPr lang="hu-HU" sz="2000" b="1" u="sng" dirty="0"/>
              <a:t>M</a:t>
            </a:r>
            <a:r>
              <a:rPr lang="en-GB" sz="2000" b="1" u="sng" dirty="0" err="1"/>
              <a:t>ulti</a:t>
            </a:r>
            <a:r>
              <a:rPr lang="hu-HU" sz="2000" b="1" u="sng" dirty="0"/>
              <a:t>-</a:t>
            </a:r>
            <a:r>
              <a:rPr lang="en-GB" sz="2000" b="1" u="sng" dirty="0"/>
              <a:t>annual national strategies </a:t>
            </a:r>
            <a:r>
              <a:rPr lang="en-GB" sz="2000" dirty="0"/>
              <a:t>involve a plan for:</a:t>
            </a:r>
            <a:endParaRPr lang="hu-HU" sz="2000" dirty="0"/>
          </a:p>
          <a:p>
            <a:pPr lvl="1" algn="l">
              <a:buFont typeface="Arial" pitchFamily="34" charset="0"/>
              <a:buChar char="•"/>
            </a:pPr>
            <a:r>
              <a:rPr lang="en-GB" b="1" dirty="0"/>
              <a:t>maintain</a:t>
            </a:r>
            <a:r>
              <a:rPr lang="en-GB" dirty="0"/>
              <a:t>ing the </a:t>
            </a:r>
            <a:r>
              <a:rPr lang="en-GB" b="1" dirty="0"/>
              <a:t>current</a:t>
            </a:r>
            <a:r>
              <a:rPr lang="en-GB" dirty="0"/>
              <a:t> pond </a:t>
            </a:r>
            <a:r>
              <a:rPr lang="en-GB" b="1" dirty="0"/>
              <a:t>area</a:t>
            </a:r>
            <a:r>
              <a:rPr lang="en-GB" dirty="0"/>
              <a:t> for extensive aquaculture and strengthening its eco</a:t>
            </a:r>
            <a:r>
              <a:rPr lang="hu-HU" dirty="0" err="1"/>
              <a:t>system</a:t>
            </a:r>
            <a:r>
              <a:rPr lang="hu-HU" dirty="0"/>
              <a:t> </a:t>
            </a:r>
            <a:r>
              <a:rPr lang="en-GB" dirty="0"/>
              <a:t>s</a:t>
            </a:r>
            <a:r>
              <a:rPr lang="hu-HU" dirty="0" err="1"/>
              <a:t>ervices</a:t>
            </a:r>
            <a:r>
              <a:rPr lang="en-GB" dirty="0"/>
              <a:t> (habitat provision, microclimatic effects, landscape formation),</a:t>
            </a:r>
            <a:endParaRPr lang="hu-HU" dirty="0"/>
          </a:p>
          <a:p>
            <a:pPr lvl="1" algn="l">
              <a:buFont typeface="Arial" pitchFamily="34" charset="0"/>
              <a:buChar char="•"/>
            </a:pPr>
            <a:r>
              <a:rPr lang="en-GB" b="1" dirty="0"/>
              <a:t>modernization</a:t>
            </a:r>
            <a:r>
              <a:rPr lang="en-GB" dirty="0"/>
              <a:t> of existing production units (development and purchase of </a:t>
            </a:r>
            <a:r>
              <a:rPr lang="en-GB" b="1" dirty="0"/>
              <a:t>new technologies</a:t>
            </a:r>
            <a:r>
              <a:rPr lang="en-GB" dirty="0"/>
              <a:t>),</a:t>
            </a:r>
            <a:endParaRPr lang="hu-HU" dirty="0"/>
          </a:p>
          <a:p>
            <a:pPr lvl="1" algn="l">
              <a:buFont typeface="Arial" pitchFamily="34" charset="0"/>
              <a:buChar char="•"/>
            </a:pPr>
            <a:r>
              <a:rPr lang="en-GB" b="1" dirty="0"/>
              <a:t>diversification</a:t>
            </a:r>
            <a:r>
              <a:rPr lang="en-GB" dirty="0"/>
              <a:t> of the aquaculture sector in terms of produced species (with high market potential) and activities (multi-functionality, angling, ecotourism),</a:t>
            </a:r>
            <a:endParaRPr lang="hu-HU" dirty="0"/>
          </a:p>
          <a:p>
            <a:pPr lvl="1" algn="l">
              <a:buFont typeface="Arial" pitchFamily="34" charset="0"/>
              <a:buChar char="•"/>
            </a:pPr>
            <a:r>
              <a:rPr lang="en-GB" b="1" dirty="0"/>
              <a:t>knowledge transfer</a:t>
            </a:r>
            <a:r>
              <a:rPr lang="hu-HU" b="1" dirty="0"/>
              <a:t>,</a:t>
            </a:r>
            <a:r>
              <a:rPr lang="en-GB" b="1" dirty="0"/>
              <a:t> exchange of best practices </a:t>
            </a:r>
            <a:r>
              <a:rPr lang="en-GB" dirty="0"/>
              <a:t>at the national level and also between MS,</a:t>
            </a:r>
            <a:endParaRPr lang="hu-HU" dirty="0"/>
          </a:p>
          <a:p>
            <a:pPr lvl="1" algn="l">
              <a:buFont typeface="Arial" pitchFamily="34" charset="0"/>
              <a:buChar char="•"/>
            </a:pPr>
            <a:r>
              <a:rPr lang="en-GB" dirty="0"/>
              <a:t>development of the </a:t>
            </a:r>
            <a:r>
              <a:rPr lang="en-GB" b="1" dirty="0"/>
              <a:t>post-harvest value chain </a:t>
            </a:r>
            <a:r>
              <a:rPr lang="en-GB" dirty="0"/>
              <a:t>and boosting the demand for freshwater products.</a:t>
            </a:r>
            <a:endParaRPr lang="hu-HU" dirty="0"/>
          </a:p>
          <a:p>
            <a:endParaRPr lang="en-US" sz="16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Tree>
    <p:extLst>
      <p:ext uri="{BB962C8B-B14F-4D97-AF65-F5344CB8AC3E}">
        <p14:creationId xmlns:p14="http://schemas.microsoft.com/office/powerpoint/2010/main" val="232598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141"/>
            <a:ext cx="9144000" cy="1007395"/>
          </a:xfrm>
        </p:spPr>
        <p:txBody>
          <a:bodyPr>
            <a:normAutofit fontScale="90000"/>
          </a:bodyPr>
          <a:lstStyle/>
          <a:p>
            <a:r>
              <a:rPr lang="nb-NO" b="1" dirty="0"/>
              <a:t>Case </a:t>
            </a:r>
            <a:r>
              <a:rPr lang="nb-NO" b="1" dirty="0" err="1"/>
              <a:t>study</a:t>
            </a:r>
            <a:r>
              <a:rPr lang="nb-NO" b="1" dirty="0"/>
              <a:t> ISSUE</a:t>
            </a:r>
            <a:br>
              <a:rPr lang="nb-NO" dirty="0"/>
            </a:br>
            <a:endParaRPr lang="en-US" dirty="0"/>
          </a:p>
        </p:txBody>
      </p:sp>
      <p:sp>
        <p:nvSpPr>
          <p:cNvPr id="3" name="Subtitle 2"/>
          <p:cNvSpPr>
            <a:spLocks noGrp="1"/>
          </p:cNvSpPr>
          <p:nvPr>
            <p:ph type="subTitle" idx="1"/>
          </p:nvPr>
        </p:nvSpPr>
        <p:spPr>
          <a:xfrm>
            <a:off x="436098" y="1219200"/>
            <a:ext cx="11324493" cy="4195996"/>
          </a:xfrm>
        </p:spPr>
        <p:txBody>
          <a:bodyPr>
            <a:noAutofit/>
          </a:bodyPr>
          <a:lstStyle/>
          <a:p>
            <a:pPr algn="l"/>
            <a:r>
              <a:rPr lang="nb-NO" sz="2000" b="1" u="sng" dirty="0"/>
              <a:t>The  most important issues</a:t>
            </a:r>
            <a:endParaRPr lang="hu-HU" sz="2000" b="1" u="sng" dirty="0"/>
          </a:p>
          <a:p>
            <a:pPr algn="l">
              <a:buFont typeface="Arial" pitchFamily="34" charset="0"/>
              <a:buChar char="•"/>
            </a:pPr>
            <a:r>
              <a:rPr lang="hu-HU" sz="2000" dirty="0" err="1"/>
              <a:t>Ecosystem</a:t>
            </a:r>
            <a:r>
              <a:rPr lang="hu-HU" sz="2000" dirty="0"/>
              <a:t> </a:t>
            </a:r>
            <a:r>
              <a:rPr lang="hu-HU" sz="2000" dirty="0" err="1"/>
              <a:t>services</a:t>
            </a:r>
            <a:endParaRPr lang="hu-HU" sz="2000" dirty="0"/>
          </a:p>
          <a:p>
            <a:pPr algn="l">
              <a:buFont typeface="Arial" pitchFamily="34" charset="0"/>
              <a:buChar char="•"/>
            </a:pPr>
            <a:r>
              <a:rPr lang="hu-HU" sz="2000" dirty="0" err="1"/>
              <a:t>Conflicts</a:t>
            </a:r>
            <a:r>
              <a:rPr lang="hu-HU" sz="2000" dirty="0"/>
              <a:t> </a:t>
            </a:r>
            <a:r>
              <a:rPr lang="hu-HU" sz="2000" dirty="0" err="1"/>
              <a:t>between</a:t>
            </a:r>
            <a:r>
              <a:rPr lang="hu-HU" sz="2000" dirty="0"/>
              <a:t> </a:t>
            </a:r>
            <a:r>
              <a:rPr lang="hu-HU" sz="2000" dirty="0" err="1"/>
              <a:t>natural</a:t>
            </a:r>
            <a:r>
              <a:rPr lang="hu-HU" sz="2000" dirty="0"/>
              <a:t> </a:t>
            </a:r>
            <a:r>
              <a:rPr lang="hu-HU" sz="2000" dirty="0" err="1"/>
              <a:t>conservation</a:t>
            </a:r>
            <a:r>
              <a:rPr lang="hu-HU" sz="2000" dirty="0"/>
              <a:t> and </a:t>
            </a:r>
            <a:r>
              <a:rPr lang="hu-HU" sz="2000" dirty="0" err="1"/>
              <a:t>aquaculture</a:t>
            </a:r>
            <a:r>
              <a:rPr lang="hu-HU" sz="2000" dirty="0"/>
              <a:t> </a:t>
            </a:r>
            <a:r>
              <a:rPr lang="hu-HU" sz="2000" dirty="0" err="1"/>
              <a:t>producers</a:t>
            </a:r>
            <a:r>
              <a:rPr lang="hu-HU" sz="2000" dirty="0"/>
              <a:t> - </a:t>
            </a:r>
            <a:r>
              <a:rPr lang="hu-HU" sz="2000" dirty="0" err="1"/>
              <a:t>damage</a:t>
            </a:r>
            <a:r>
              <a:rPr lang="hu-HU" sz="2000" dirty="0"/>
              <a:t> </a:t>
            </a:r>
            <a:r>
              <a:rPr lang="hu-HU" sz="2000" dirty="0" err="1"/>
              <a:t>caused</a:t>
            </a:r>
            <a:r>
              <a:rPr lang="hu-HU" sz="2000" dirty="0"/>
              <a:t> </a:t>
            </a:r>
            <a:r>
              <a:rPr lang="hu-HU" sz="2000" dirty="0" err="1"/>
              <a:t>by</a:t>
            </a:r>
            <a:r>
              <a:rPr lang="hu-HU" sz="2000" dirty="0"/>
              <a:t> </a:t>
            </a:r>
            <a:r>
              <a:rPr lang="hu-HU" sz="2000" dirty="0" err="1"/>
              <a:t>predatory</a:t>
            </a:r>
            <a:r>
              <a:rPr lang="hu-HU" sz="2000" dirty="0"/>
              <a:t> </a:t>
            </a:r>
            <a:r>
              <a:rPr lang="hu-HU" sz="2000" dirty="0" err="1"/>
              <a:t>animals</a:t>
            </a:r>
            <a:endParaRPr lang="hu-HU" sz="2000" dirty="0"/>
          </a:p>
          <a:p>
            <a:pPr algn="l">
              <a:buFont typeface="Arial" pitchFamily="34" charset="0"/>
              <a:buChar char="•"/>
            </a:pPr>
            <a:r>
              <a:rPr lang="hu-HU" sz="2000" dirty="0" err="1"/>
              <a:t>Proper</a:t>
            </a:r>
            <a:r>
              <a:rPr lang="hu-HU" sz="2000" dirty="0"/>
              <a:t> site </a:t>
            </a:r>
            <a:r>
              <a:rPr lang="hu-HU" sz="2000" dirty="0" err="1"/>
              <a:t>selection</a:t>
            </a:r>
            <a:r>
              <a:rPr lang="hu-HU" sz="2000" dirty="0"/>
              <a:t> </a:t>
            </a:r>
            <a:r>
              <a:rPr lang="hu-HU" sz="2000" dirty="0" err="1"/>
              <a:t>tools</a:t>
            </a:r>
            <a:r>
              <a:rPr lang="hu-HU" sz="2000" dirty="0"/>
              <a:t> </a:t>
            </a:r>
            <a:r>
              <a:rPr lang="hu-HU" sz="2000" dirty="0" err="1"/>
              <a:t>are</a:t>
            </a:r>
            <a:r>
              <a:rPr lang="hu-HU" sz="2000" dirty="0"/>
              <a:t> </a:t>
            </a:r>
            <a:r>
              <a:rPr lang="hu-HU" sz="2000" dirty="0" err="1"/>
              <a:t>missing</a:t>
            </a:r>
            <a:endParaRPr lang="hu-HU" sz="2000" dirty="0"/>
          </a:p>
          <a:p>
            <a:pPr algn="l">
              <a:buFont typeface="Arial" pitchFamily="34" charset="0"/>
              <a:buChar char="•"/>
            </a:pPr>
            <a:endParaRPr lang="nb-NO" sz="2000" dirty="0"/>
          </a:p>
          <a:p>
            <a:pPr algn="l">
              <a:buFont typeface="Wingdings" pitchFamily="2" charset="2"/>
              <a:buChar char="q"/>
            </a:pPr>
            <a:r>
              <a:rPr lang="hu-HU" sz="2000" dirty="0"/>
              <a:t>National </a:t>
            </a:r>
            <a:r>
              <a:rPr lang="hu-HU" sz="2000" dirty="0" err="1"/>
              <a:t>implementation</a:t>
            </a:r>
            <a:r>
              <a:rPr lang="hu-HU" sz="2000" dirty="0"/>
              <a:t> of </a:t>
            </a:r>
            <a:r>
              <a:rPr lang="hu-HU" sz="2000" b="1" dirty="0" err="1"/>
              <a:t>Water</a:t>
            </a:r>
            <a:r>
              <a:rPr lang="hu-HU" sz="2000" b="1" dirty="0"/>
              <a:t> Framework </a:t>
            </a:r>
            <a:r>
              <a:rPr lang="hu-HU" sz="2000" b="1" dirty="0" err="1"/>
              <a:t>Directive</a:t>
            </a:r>
            <a:r>
              <a:rPr lang="hu-HU" sz="2000" b="1" dirty="0"/>
              <a:t>, </a:t>
            </a:r>
            <a:r>
              <a:rPr lang="hu-HU" sz="2000" b="1" dirty="0" err="1"/>
              <a:t>Habitat</a:t>
            </a:r>
            <a:r>
              <a:rPr lang="hu-HU" sz="2000" b="1" dirty="0"/>
              <a:t> </a:t>
            </a:r>
            <a:r>
              <a:rPr lang="hu-HU" sz="2000" b="1" dirty="0" err="1"/>
              <a:t>Directive</a:t>
            </a:r>
            <a:r>
              <a:rPr lang="hu-HU" sz="2000" dirty="0"/>
              <a:t> and </a:t>
            </a:r>
            <a:r>
              <a:rPr lang="hu-HU" sz="2000" b="1" dirty="0" err="1"/>
              <a:t>Bird</a:t>
            </a:r>
            <a:r>
              <a:rPr lang="hu-HU" sz="2000" b="1" dirty="0"/>
              <a:t> </a:t>
            </a:r>
            <a:r>
              <a:rPr lang="hu-HU" sz="2000" b="1" dirty="0" err="1"/>
              <a:t>Directive</a:t>
            </a:r>
            <a:r>
              <a:rPr lang="hu-HU" sz="2000" b="1" dirty="0"/>
              <a:t> </a:t>
            </a:r>
            <a:r>
              <a:rPr lang="hu-HU" sz="2000" dirty="0" err="1"/>
              <a:t>how</a:t>
            </a:r>
            <a:r>
              <a:rPr lang="hu-HU" sz="2000" dirty="0"/>
              <a:t> </a:t>
            </a:r>
            <a:r>
              <a:rPr lang="hu-HU" sz="2000" dirty="0" err="1"/>
              <a:t>do</a:t>
            </a:r>
            <a:r>
              <a:rPr lang="hu-HU" sz="2000" dirty="0"/>
              <a:t> </a:t>
            </a:r>
            <a:r>
              <a:rPr lang="hu-HU" sz="2000" dirty="0" err="1"/>
              <a:t>influence</a:t>
            </a:r>
            <a:r>
              <a:rPr lang="hu-HU" sz="2000" dirty="0"/>
              <a:t> </a:t>
            </a:r>
            <a:r>
              <a:rPr lang="hu-HU" sz="2000" dirty="0" err="1"/>
              <a:t>aquaculture</a:t>
            </a:r>
            <a:r>
              <a:rPr lang="hu-HU" sz="2000" dirty="0"/>
              <a:t> </a:t>
            </a:r>
            <a:r>
              <a:rPr lang="hu-HU" sz="2000" dirty="0" err="1"/>
              <a:t>production</a:t>
            </a:r>
            <a:r>
              <a:rPr lang="hu-HU" sz="2000" dirty="0"/>
              <a:t> </a:t>
            </a:r>
            <a:r>
              <a:rPr lang="hu-HU" sz="2000" dirty="0" err="1"/>
              <a:t>in</a:t>
            </a:r>
            <a:r>
              <a:rPr lang="hu-HU" sz="2000" dirty="0"/>
              <a:t> HU, CZ, PL (WP2)</a:t>
            </a:r>
          </a:p>
          <a:p>
            <a:pPr algn="l">
              <a:buFont typeface="Wingdings" pitchFamily="2" charset="2"/>
              <a:buChar char="q"/>
            </a:pPr>
            <a:r>
              <a:rPr lang="hu-HU" sz="2000" b="1" dirty="0"/>
              <a:t>EAA: </a:t>
            </a:r>
            <a:r>
              <a:rPr lang="hu-HU" sz="2000" dirty="0" err="1"/>
              <a:t>Lack</a:t>
            </a:r>
            <a:r>
              <a:rPr lang="hu-HU" sz="2000" dirty="0"/>
              <a:t> of </a:t>
            </a:r>
            <a:r>
              <a:rPr lang="hu-HU" sz="2000" dirty="0" err="1"/>
              <a:t>integrated</a:t>
            </a:r>
            <a:r>
              <a:rPr lang="hu-HU" sz="2000" dirty="0"/>
              <a:t> </a:t>
            </a:r>
            <a:r>
              <a:rPr lang="hu-HU" sz="2000" dirty="0" err="1"/>
              <a:t>watershed</a:t>
            </a:r>
            <a:r>
              <a:rPr lang="hu-HU" sz="2000" dirty="0"/>
              <a:t> management (</a:t>
            </a:r>
            <a:r>
              <a:rPr lang="hu-HU" sz="2000" dirty="0" err="1"/>
              <a:t>surface</a:t>
            </a:r>
            <a:r>
              <a:rPr lang="hu-HU" sz="2000" dirty="0"/>
              <a:t> and </a:t>
            </a:r>
            <a:r>
              <a:rPr lang="hu-HU" sz="2000" dirty="0" err="1"/>
              <a:t>subsurface</a:t>
            </a:r>
            <a:r>
              <a:rPr lang="hu-HU" sz="2000" dirty="0"/>
              <a:t> </a:t>
            </a:r>
            <a:r>
              <a:rPr lang="hu-HU" sz="2000" dirty="0" err="1"/>
              <a:t>water</a:t>
            </a:r>
            <a:r>
              <a:rPr lang="hu-HU" sz="2000" dirty="0"/>
              <a:t> </a:t>
            </a:r>
            <a:r>
              <a:rPr lang="hu-HU" sz="2000" dirty="0" err="1"/>
              <a:t>use</a:t>
            </a:r>
            <a:r>
              <a:rPr lang="hu-HU" sz="2000" dirty="0"/>
              <a:t>, </a:t>
            </a:r>
            <a:r>
              <a:rPr lang="hu-HU" sz="2000" dirty="0" err="1"/>
              <a:t>waste</a:t>
            </a:r>
            <a:r>
              <a:rPr lang="hu-HU" sz="2000" dirty="0"/>
              <a:t> </a:t>
            </a:r>
            <a:r>
              <a:rPr lang="hu-HU" sz="2000" dirty="0" err="1"/>
              <a:t>water</a:t>
            </a:r>
            <a:r>
              <a:rPr lang="hu-HU" sz="2000" dirty="0"/>
              <a:t> </a:t>
            </a:r>
            <a:r>
              <a:rPr lang="hu-HU" sz="2000" dirty="0" err="1"/>
              <a:t>treatment</a:t>
            </a:r>
            <a:r>
              <a:rPr lang="hu-HU" sz="2000" dirty="0"/>
              <a:t>/</a:t>
            </a:r>
            <a:r>
              <a:rPr lang="hu-HU" sz="2000" dirty="0" err="1"/>
              <a:t>disposal</a:t>
            </a:r>
            <a:r>
              <a:rPr lang="hu-HU" sz="2000" dirty="0"/>
              <a:t>, </a:t>
            </a:r>
            <a:r>
              <a:rPr lang="hu-HU" sz="2000" dirty="0" err="1"/>
              <a:t>urban</a:t>
            </a:r>
            <a:r>
              <a:rPr lang="hu-HU" sz="2000" dirty="0"/>
              <a:t> </a:t>
            </a:r>
            <a:r>
              <a:rPr lang="hu-HU" sz="2000" dirty="0" err="1"/>
              <a:t>runoff</a:t>
            </a:r>
            <a:r>
              <a:rPr lang="hu-HU" sz="2000" dirty="0"/>
              <a:t>, </a:t>
            </a:r>
            <a:r>
              <a:rPr lang="hu-HU" sz="2000" dirty="0" err="1"/>
              <a:t>excess</a:t>
            </a:r>
            <a:r>
              <a:rPr lang="hu-HU" sz="2000" dirty="0"/>
              <a:t> </a:t>
            </a:r>
            <a:r>
              <a:rPr lang="hu-HU" sz="2000" dirty="0" err="1"/>
              <a:t>water</a:t>
            </a:r>
            <a:r>
              <a:rPr lang="hu-HU" sz="2000" dirty="0"/>
              <a:t>, </a:t>
            </a:r>
            <a:r>
              <a:rPr lang="hu-HU" sz="2000" dirty="0" err="1"/>
              <a:t>draft</a:t>
            </a:r>
            <a:r>
              <a:rPr lang="hu-HU" sz="2000" dirty="0"/>
              <a:t> etc.) </a:t>
            </a:r>
          </a:p>
          <a:p>
            <a:pPr algn="l">
              <a:buFont typeface="Wingdings" pitchFamily="2" charset="2"/>
              <a:buChar char="q"/>
            </a:pPr>
            <a:r>
              <a:rPr lang="hu-HU" sz="2000" dirty="0"/>
              <a:t>Legal </a:t>
            </a:r>
            <a:r>
              <a:rPr lang="hu-HU" sz="2000" dirty="0" err="1"/>
              <a:t>uncertaincy</a:t>
            </a:r>
            <a:r>
              <a:rPr lang="hu-HU" sz="2000" dirty="0"/>
              <a:t> i.e. </a:t>
            </a:r>
            <a:r>
              <a:rPr lang="hu-HU" sz="2000" dirty="0" err="1"/>
              <a:t>not</a:t>
            </a:r>
            <a:r>
              <a:rPr lang="hu-HU" sz="2000" dirty="0"/>
              <a:t> </a:t>
            </a:r>
            <a:r>
              <a:rPr lang="hu-HU" sz="2000" dirty="0" err="1"/>
              <a:t>clearly</a:t>
            </a:r>
            <a:r>
              <a:rPr lang="hu-HU" sz="2000" dirty="0"/>
              <a:t> </a:t>
            </a:r>
            <a:r>
              <a:rPr lang="hu-HU" sz="2000" dirty="0" err="1"/>
              <a:t>defined</a:t>
            </a:r>
            <a:r>
              <a:rPr lang="hu-HU" sz="2000" dirty="0"/>
              <a:t> </a:t>
            </a:r>
            <a:r>
              <a:rPr lang="hu-HU" sz="2000" dirty="0" err="1"/>
              <a:t>the</a:t>
            </a:r>
            <a:r>
              <a:rPr lang="hu-HU" sz="2000" dirty="0"/>
              <a:t> </a:t>
            </a:r>
            <a:r>
              <a:rPr lang="hu-HU" sz="2000" dirty="0" err="1"/>
              <a:t>priority</a:t>
            </a:r>
            <a:r>
              <a:rPr lang="hu-HU" sz="2000" dirty="0"/>
              <a:t> in </a:t>
            </a:r>
            <a:r>
              <a:rPr lang="hu-HU" sz="2000" dirty="0" err="1"/>
              <a:t>water</a:t>
            </a:r>
            <a:r>
              <a:rPr lang="hu-HU" sz="2000" dirty="0"/>
              <a:t> </a:t>
            </a:r>
            <a:r>
              <a:rPr lang="hu-HU" sz="2000" dirty="0" err="1"/>
              <a:t>use</a:t>
            </a:r>
            <a:endParaRPr lang="en-US" sz="2000" dirty="0"/>
          </a:p>
          <a:p>
            <a:r>
              <a:rPr lang="hu-HU" sz="2000" dirty="0"/>
              <a:t> </a:t>
            </a:r>
            <a:endParaRPr lang="en-US" sz="20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Tree>
    <p:extLst>
      <p:ext uri="{BB962C8B-B14F-4D97-AF65-F5344CB8AC3E}">
        <p14:creationId xmlns:p14="http://schemas.microsoft.com/office/powerpoint/2010/main" val="232598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007395"/>
          </a:xfrm>
        </p:spPr>
        <p:txBody>
          <a:bodyPr>
            <a:normAutofit/>
          </a:bodyPr>
          <a:lstStyle/>
          <a:p>
            <a:r>
              <a:rPr lang="en-US" sz="4800" b="1" dirty="0"/>
              <a:t>Tools used in the case study</a:t>
            </a:r>
            <a:endParaRPr lang="en-US" sz="48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
        <p:nvSpPr>
          <p:cNvPr id="6" name="Rectangle 5"/>
          <p:cNvSpPr/>
          <p:nvPr/>
        </p:nvSpPr>
        <p:spPr>
          <a:xfrm>
            <a:off x="642148" y="2052090"/>
            <a:ext cx="9487969" cy="2400657"/>
          </a:xfrm>
          <a:prstGeom prst="rect">
            <a:avLst/>
          </a:prstGeom>
        </p:spPr>
        <p:txBody>
          <a:bodyPr wrap="square">
            <a:spAutoFit/>
          </a:bodyPr>
          <a:lstStyle/>
          <a:p>
            <a:pPr>
              <a:spcBef>
                <a:spcPts val="600"/>
              </a:spcBef>
              <a:buFont typeface="Arial" pitchFamily="34" charset="0"/>
              <a:buChar char="•"/>
            </a:pPr>
            <a:r>
              <a:rPr lang="en-US" sz="2800" dirty="0"/>
              <a:t>GIS </a:t>
            </a:r>
            <a:r>
              <a:rPr lang="hu-HU" sz="2800" dirty="0"/>
              <a:t> </a:t>
            </a:r>
            <a:r>
              <a:rPr lang="hu-HU" sz="2800" dirty="0" err="1"/>
              <a:t>mapping-site</a:t>
            </a:r>
            <a:r>
              <a:rPr lang="hu-HU" sz="2800" dirty="0"/>
              <a:t> </a:t>
            </a:r>
            <a:r>
              <a:rPr lang="hu-HU" sz="2800" dirty="0" err="1"/>
              <a:t>selection</a:t>
            </a:r>
            <a:r>
              <a:rPr lang="hu-HU" sz="2800" dirty="0"/>
              <a:t> </a:t>
            </a:r>
            <a:r>
              <a:rPr lang="hu-HU" sz="2800" dirty="0" err="1"/>
              <a:t>method</a:t>
            </a:r>
            <a:endParaRPr lang="hu-HU" sz="2800" dirty="0"/>
          </a:p>
          <a:p>
            <a:pPr marL="0" lvl="1">
              <a:spcBef>
                <a:spcPts val="600"/>
              </a:spcBef>
              <a:buFont typeface="Arial" pitchFamily="34" charset="0"/>
              <a:buChar char="•"/>
            </a:pPr>
            <a:r>
              <a:rPr lang="en-US" sz="2800" dirty="0"/>
              <a:t>Databases</a:t>
            </a:r>
            <a:r>
              <a:rPr lang="hu-HU" sz="2800" dirty="0" err="1"/>
              <a:t>-site</a:t>
            </a:r>
            <a:r>
              <a:rPr lang="hu-HU" sz="2800" dirty="0"/>
              <a:t> </a:t>
            </a:r>
            <a:r>
              <a:rPr lang="hu-HU" sz="2800" dirty="0" err="1"/>
              <a:t>selection</a:t>
            </a:r>
            <a:r>
              <a:rPr lang="hu-HU" sz="2800" dirty="0"/>
              <a:t> </a:t>
            </a:r>
            <a:r>
              <a:rPr lang="hu-HU" sz="2800" dirty="0" err="1"/>
              <a:t>method</a:t>
            </a:r>
            <a:r>
              <a:rPr lang="hu-HU" sz="2800" dirty="0"/>
              <a:t>, </a:t>
            </a:r>
            <a:r>
              <a:rPr lang="hu-HU" sz="2800" dirty="0" err="1"/>
              <a:t>valuation</a:t>
            </a:r>
            <a:r>
              <a:rPr lang="hu-HU" sz="2800" dirty="0"/>
              <a:t> of </a:t>
            </a:r>
            <a:r>
              <a:rPr lang="hu-HU" sz="2800" dirty="0" err="1"/>
              <a:t>ecosystem</a:t>
            </a:r>
            <a:r>
              <a:rPr lang="hu-HU" sz="2800" dirty="0"/>
              <a:t> </a:t>
            </a:r>
            <a:r>
              <a:rPr lang="hu-HU" sz="2800" dirty="0" err="1"/>
              <a:t>services</a:t>
            </a:r>
            <a:endParaRPr lang="hu-HU" sz="2800" dirty="0"/>
          </a:p>
          <a:p>
            <a:pPr marL="0" lvl="1">
              <a:spcBef>
                <a:spcPts val="600"/>
              </a:spcBef>
              <a:buFont typeface="Arial" pitchFamily="34" charset="0"/>
              <a:buChar char="•"/>
            </a:pPr>
            <a:r>
              <a:rPr lang="en-US" sz="2800" dirty="0"/>
              <a:t>Biophysical </a:t>
            </a:r>
            <a:r>
              <a:rPr lang="hu-HU" sz="2800" dirty="0"/>
              <a:t>and </a:t>
            </a:r>
            <a:r>
              <a:rPr lang="hu-HU" sz="2800" dirty="0" err="1"/>
              <a:t>sociocultural</a:t>
            </a:r>
            <a:r>
              <a:rPr lang="hu-HU" sz="2800" dirty="0"/>
              <a:t> </a:t>
            </a:r>
            <a:r>
              <a:rPr lang="en-US" sz="2800" dirty="0"/>
              <a:t>valuation of ecosystem services</a:t>
            </a:r>
            <a:endParaRPr lang="hu-HU" sz="2800" dirty="0"/>
          </a:p>
          <a:p>
            <a:pPr marL="0" lvl="1"/>
            <a:endParaRPr lang="hu-HU" sz="2800" dirty="0"/>
          </a:p>
        </p:txBody>
      </p:sp>
    </p:spTree>
    <p:extLst>
      <p:ext uri="{BB962C8B-B14F-4D97-AF65-F5344CB8AC3E}">
        <p14:creationId xmlns:p14="http://schemas.microsoft.com/office/powerpoint/2010/main" val="246701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0212" y="0"/>
            <a:ext cx="9144000" cy="1007395"/>
          </a:xfrm>
        </p:spPr>
        <p:txBody>
          <a:bodyPr>
            <a:normAutofit/>
          </a:bodyPr>
          <a:lstStyle/>
          <a:p>
            <a:r>
              <a:rPr lang="en-US" sz="4800" b="1" dirty="0"/>
              <a:t>Tools used in the case study</a:t>
            </a:r>
            <a:endParaRPr lang="en-US" sz="48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
        <p:nvSpPr>
          <p:cNvPr id="6" name="Rectangle 5"/>
          <p:cNvSpPr/>
          <p:nvPr/>
        </p:nvSpPr>
        <p:spPr>
          <a:xfrm>
            <a:off x="516642" y="1693503"/>
            <a:ext cx="8399705" cy="830997"/>
          </a:xfrm>
          <a:prstGeom prst="rect">
            <a:avLst/>
          </a:prstGeom>
        </p:spPr>
        <p:txBody>
          <a:bodyPr wrap="square">
            <a:spAutoFit/>
          </a:bodyPr>
          <a:lstStyle/>
          <a:p>
            <a:pPr>
              <a:spcBef>
                <a:spcPts val="600"/>
              </a:spcBef>
              <a:buFont typeface="Arial" pitchFamily="34" charset="0"/>
              <a:buChar char="•"/>
            </a:pPr>
            <a:r>
              <a:rPr lang="en-US" sz="2400" dirty="0"/>
              <a:t>GIS </a:t>
            </a:r>
            <a:r>
              <a:rPr lang="hu-HU" sz="2400" dirty="0" err="1"/>
              <a:t>mapping-suitable</a:t>
            </a:r>
            <a:r>
              <a:rPr lang="hu-HU" sz="2400" dirty="0"/>
              <a:t> </a:t>
            </a:r>
            <a:r>
              <a:rPr lang="hu-HU" sz="2400" dirty="0" err="1"/>
              <a:t>sites</a:t>
            </a:r>
            <a:r>
              <a:rPr lang="hu-HU" sz="2400" dirty="0"/>
              <a:t> </a:t>
            </a:r>
            <a:r>
              <a:rPr lang="hu-HU" sz="2400" dirty="0" err="1"/>
              <a:t>selection</a:t>
            </a:r>
            <a:endParaRPr lang="hu-HU" sz="2400" dirty="0"/>
          </a:p>
          <a:p>
            <a:pPr marL="0" lvl="1"/>
            <a:endParaRPr lang="hu-HU" sz="2400" dirty="0"/>
          </a:p>
        </p:txBody>
      </p:sp>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233" y="2187389"/>
            <a:ext cx="9790998" cy="3206048"/>
          </a:xfrm>
          <a:prstGeom prst="rect">
            <a:avLst/>
          </a:prstGeom>
          <a:ln>
            <a:solidFill>
              <a:schemeClr val="tx1"/>
            </a:solidFill>
          </a:ln>
        </p:spPr>
      </p:pic>
    </p:spTree>
    <p:extLst>
      <p:ext uri="{BB962C8B-B14F-4D97-AF65-F5344CB8AC3E}">
        <p14:creationId xmlns:p14="http://schemas.microsoft.com/office/powerpoint/2010/main" val="246701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106" y="1"/>
            <a:ext cx="9144000" cy="663388"/>
          </a:xfrm>
        </p:spPr>
        <p:txBody>
          <a:bodyPr>
            <a:normAutofit fontScale="90000"/>
          </a:bodyPr>
          <a:lstStyle/>
          <a:p>
            <a:r>
              <a:rPr lang="en-US" sz="4400" b="1" dirty="0"/>
              <a:t>Tools used in the case study</a:t>
            </a:r>
            <a:endParaRPr lang="en-US" sz="44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
        <p:nvSpPr>
          <p:cNvPr id="6" name="Rectangle 5"/>
          <p:cNvSpPr/>
          <p:nvPr/>
        </p:nvSpPr>
        <p:spPr>
          <a:xfrm>
            <a:off x="170330" y="680487"/>
            <a:ext cx="8683266" cy="461665"/>
          </a:xfrm>
          <a:prstGeom prst="rect">
            <a:avLst/>
          </a:prstGeom>
        </p:spPr>
        <p:txBody>
          <a:bodyPr wrap="square">
            <a:spAutoFit/>
          </a:bodyPr>
          <a:lstStyle/>
          <a:p>
            <a:pPr marL="0" lvl="1">
              <a:spcBef>
                <a:spcPts val="600"/>
              </a:spcBef>
              <a:buFont typeface="Arial" pitchFamily="34" charset="0"/>
              <a:buChar char="•"/>
            </a:pPr>
            <a:r>
              <a:rPr lang="en-US" sz="2400" dirty="0"/>
              <a:t>Databases</a:t>
            </a:r>
            <a:r>
              <a:rPr lang="hu-HU" sz="2400" dirty="0" err="1"/>
              <a:t>-site</a:t>
            </a:r>
            <a:r>
              <a:rPr lang="hu-HU" sz="2400" dirty="0"/>
              <a:t> </a:t>
            </a:r>
            <a:r>
              <a:rPr lang="hu-HU" sz="2400" dirty="0" err="1"/>
              <a:t>selection</a:t>
            </a:r>
            <a:r>
              <a:rPr lang="hu-HU" sz="2400" dirty="0"/>
              <a:t> </a:t>
            </a:r>
            <a:r>
              <a:rPr lang="hu-HU" sz="2400" dirty="0" err="1"/>
              <a:t>method</a:t>
            </a:r>
            <a:r>
              <a:rPr lang="hu-HU" sz="2400" dirty="0"/>
              <a:t>, </a:t>
            </a:r>
            <a:r>
              <a:rPr lang="hu-HU" sz="2400" dirty="0" err="1"/>
              <a:t>valuation</a:t>
            </a:r>
            <a:r>
              <a:rPr lang="hu-HU" sz="2400" dirty="0"/>
              <a:t> of </a:t>
            </a:r>
            <a:r>
              <a:rPr lang="hu-HU" sz="2400" dirty="0" err="1"/>
              <a:t>ecosystem</a:t>
            </a:r>
            <a:r>
              <a:rPr lang="hu-HU" sz="2400" dirty="0"/>
              <a:t> </a:t>
            </a:r>
            <a:r>
              <a:rPr lang="hu-HU" sz="2400" dirty="0" err="1"/>
              <a:t>services</a:t>
            </a:r>
            <a:endParaRPr lang="hu-HU" sz="2400" dirty="0"/>
          </a:p>
        </p:txBody>
      </p:sp>
      <p:graphicFrame>
        <p:nvGraphicFramePr>
          <p:cNvPr id="7" name="Table 1"/>
          <p:cNvGraphicFramePr>
            <a:graphicFrameLocks noGrp="1"/>
          </p:cNvGraphicFramePr>
          <p:nvPr>
            <p:extLst>
              <p:ext uri="{D42A27DB-BD31-4B8C-83A1-F6EECF244321}">
                <p14:modId xmlns:p14="http://schemas.microsoft.com/office/powerpoint/2010/main" val="4152872923"/>
              </p:ext>
            </p:extLst>
          </p:nvPr>
        </p:nvGraphicFramePr>
        <p:xfrm>
          <a:off x="355303" y="1187388"/>
          <a:ext cx="11054819" cy="4413978"/>
        </p:xfrm>
        <a:graphic>
          <a:graphicData uri="http://schemas.openxmlformats.org/drawingml/2006/table">
            <a:tbl>
              <a:tblPr firstRow="1" firstCol="1" bandRow="1">
                <a:tableStyleId>{5C22544A-7EE6-4342-B048-85BDC9FD1C3A}</a:tableStyleId>
              </a:tblPr>
              <a:tblGrid>
                <a:gridCol w="256063">
                  <a:extLst>
                    <a:ext uri="{9D8B030D-6E8A-4147-A177-3AD203B41FA5}">
                      <a16:colId xmlns:a16="http://schemas.microsoft.com/office/drawing/2014/main" val="20000"/>
                    </a:ext>
                  </a:extLst>
                </a:gridCol>
                <a:gridCol w="2754875">
                  <a:extLst>
                    <a:ext uri="{9D8B030D-6E8A-4147-A177-3AD203B41FA5}">
                      <a16:colId xmlns:a16="http://schemas.microsoft.com/office/drawing/2014/main" val="20001"/>
                    </a:ext>
                  </a:extLst>
                </a:gridCol>
                <a:gridCol w="5227197">
                  <a:extLst>
                    <a:ext uri="{9D8B030D-6E8A-4147-A177-3AD203B41FA5}">
                      <a16:colId xmlns:a16="http://schemas.microsoft.com/office/drawing/2014/main" val="20002"/>
                    </a:ext>
                  </a:extLst>
                </a:gridCol>
                <a:gridCol w="2101475">
                  <a:extLst>
                    <a:ext uri="{9D8B030D-6E8A-4147-A177-3AD203B41FA5}">
                      <a16:colId xmlns:a16="http://schemas.microsoft.com/office/drawing/2014/main" val="20003"/>
                    </a:ext>
                  </a:extLst>
                </a:gridCol>
                <a:gridCol w="715209">
                  <a:extLst>
                    <a:ext uri="{9D8B030D-6E8A-4147-A177-3AD203B41FA5}">
                      <a16:colId xmlns:a16="http://schemas.microsoft.com/office/drawing/2014/main" val="20004"/>
                    </a:ext>
                  </a:extLst>
                </a:gridCol>
              </a:tblGrid>
              <a:tr h="154967">
                <a:tc>
                  <a:txBody>
                    <a:bodyPr/>
                    <a:lstStyle/>
                    <a:p>
                      <a:pPr algn="ctr">
                        <a:lnSpc>
                          <a:spcPct val="107000"/>
                        </a:lnSpc>
                        <a:spcAft>
                          <a:spcPts val="0"/>
                        </a:spcAft>
                      </a:pP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gn="ctr">
                        <a:lnSpc>
                          <a:spcPct val="107000"/>
                        </a:lnSpc>
                        <a:spcAft>
                          <a:spcPts val="0"/>
                        </a:spcAft>
                      </a:pPr>
                      <a:r>
                        <a:rPr lang="hu-HU" sz="1000" dirty="0">
                          <a:effectLst/>
                        </a:rPr>
                        <a:t>Data </a:t>
                      </a:r>
                      <a:r>
                        <a:rPr lang="hu-HU" sz="1000" dirty="0" err="1">
                          <a:effectLst/>
                        </a:rPr>
                        <a:t>requests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gn="ctr">
                        <a:lnSpc>
                          <a:spcPct val="107000"/>
                        </a:lnSpc>
                        <a:spcAft>
                          <a:spcPts val="0"/>
                        </a:spcAft>
                      </a:pPr>
                      <a:r>
                        <a:rPr lang="hu-HU" sz="1000" dirty="0" err="1">
                          <a:effectLst/>
                        </a:rPr>
                        <a:t>Available</a:t>
                      </a:r>
                      <a:r>
                        <a:rPr lang="hu-HU" sz="1000" baseline="0" dirty="0">
                          <a:effectLst/>
                        </a:rPr>
                        <a:t> </a:t>
                      </a:r>
                      <a:r>
                        <a:rPr lang="hu-HU" sz="1000" baseline="0" dirty="0" err="1">
                          <a:effectLst/>
                        </a:rPr>
                        <a:t>d</a:t>
                      </a:r>
                      <a:r>
                        <a:rPr lang="hu-HU" sz="1000" dirty="0" err="1">
                          <a:effectLst/>
                        </a:rPr>
                        <a:t>ata</a:t>
                      </a:r>
                      <a:r>
                        <a:rPr lang="hu-HU" sz="1000" dirty="0">
                          <a:effectLst/>
                        </a:rPr>
                        <a:t> </a:t>
                      </a:r>
                      <a:r>
                        <a:rPr lang="hu-HU" sz="1000" dirty="0" err="1">
                          <a:effectLst/>
                        </a:rPr>
                        <a:t>from</a:t>
                      </a:r>
                      <a:r>
                        <a:rPr lang="hu-HU" sz="1000" dirty="0">
                          <a:effectLst/>
                        </a:rPr>
                        <a:t> </a:t>
                      </a:r>
                      <a:r>
                        <a:rPr lang="en-US" sz="1000" dirty="0">
                          <a:effectLst/>
                        </a:rPr>
                        <a:t>General Directorate of Water Management</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gn="ctr">
                        <a:lnSpc>
                          <a:spcPct val="107000"/>
                        </a:lnSpc>
                        <a:spcAft>
                          <a:spcPts val="0"/>
                        </a:spcAft>
                      </a:pPr>
                      <a:r>
                        <a:rPr lang="en-US" sz="1000" dirty="0">
                          <a:effectLst/>
                        </a:rPr>
                        <a:t>Other </a:t>
                      </a:r>
                      <a:r>
                        <a:rPr lang="hu-HU" sz="1000" dirty="0" err="1">
                          <a:effectLst/>
                        </a:rPr>
                        <a:t>data</a:t>
                      </a:r>
                      <a:r>
                        <a:rPr lang="hu-HU" sz="1000" dirty="0">
                          <a:effectLst/>
                        </a:rPr>
                        <a:t> </a:t>
                      </a:r>
                      <a:r>
                        <a:rPr lang="hu-HU" sz="1000" dirty="0" err="1">
                          <a:effectLst/>
                        </a:rPr>
                        <a:t>sources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gn="ctr">
                        <a:lnSpc>
                          <a:spcPct val="107000"/>
                        </a:lnSpc>
                        <a:spcAft>
                          <a:spcPts val="0"/>
                        </a:spcAft>
                      </a:pPr>
                      <a:r>
                        <a:rPr lang="hu-HU" sz="900" dirty="0" err="1">
                          <a:effectLst/>
                        </a:rPr>
                        <a:t>Format</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extLst>
                  <a:ext uri="{0D108BD9-81ED-4DB2-BD59-A6C34878D82A}">
                    <a16:rowId xmlns:a16="http://schemas.microsoft.com/office/drawing/2014/main" val="10000"/>
                  </a:ext>
                </a:extLst>
              </a:tr>
              <a:tr h="528909">
                <a:tc>
                  <a:txBody>
                    <a:bodyPr/>
                    <a:lstStyle/>
                    <a:p>
                      <a:pPr>
                        <a:lnSpc>
                          <a:spcPct val="107000"/>
                        </a:lnSpc>
                        <a:spcAft>
                          <a:spcPts val="0"/>
                        </a:spcAft>
                      </a:pPr>
                      <a:r>
                        <a:rPr lang="hu-HU" sz="1000" dirty="0">
                          <a:effectLst/>
                        </a:rPr>
                        <a:t>1</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nSpc>
                          <a:spcPct val="107000"/>
                        </a:lnSpc>
                        <a:spcAft>
                          <a:spcPts val="0"/>
                        </a:spcAft>
                      </a:pPr>
                      <a:r>
                        <a:rPr lang="hu-HU" sz="1000" dirty="0" err="1">
                          <a:effectLst/>
                        </a:rPr>
                        <a:t>Spatial</a:t>
                      </a:r>
                      <a:r>
                        <a:rPr lang="hu-HU" sz="1000" dirty="0">
                          <a:effectLst/>
                        </a:rPr>
                        <a:t> and </a:t>
                      </a:r>
                      <a:r>
                        <a:rPr lang="hu-HU" sz="1000" dirty="0" err="1">
                          <a:effectLst/>
                        </a:rPr>
                        <a:t>temporal</a:t>
                      </a:r>
                      <a:r>
                        <a:rPr lang="hu-HU" sz="1000" dirty="0">
                          <a:effectLst/>
                        </a:rPr>
                        <a:t> </a:t>
                      </a:r>
                      <a:r>
                        <a:rPr lang="hu-HU" sz="1000" dirty="0" err="1">
                          <a:effectLst/>
                        </a:rPr>
                        <a:t>variability</a:t>
                      </a:r>
                      <a:r>
                        <a:rPr lang="hu-HU" sz="1000" dirty="0">
                          <a:effectLst/>
                        </a:rPr>
                        <a:t> of </a:t>
                      </a:r>
                      <a:r>
                        <a:rPr lang="hu-HU" sz="1000" dirty="0" err="1">
                          <a:effectLst/>
                        </a:rPr>
                        <a:t>the</a:t>
                      </a:r>
                      <a:r>
                        <a:rPr lang="hu-HU" sz="1000" baseline="0" dirty="0">
                          <a:effectLst/>
                        </a:rPr>
                        <a:t> </a:t>
                      </a:r>
                      <a:r>
                        <a:rPr lang="hu-HU" sz="1000" baseline="0" dirty="0" err="1">
                          <a:effectLst/>
                        </a:rPr>
                        <a:t>water</a:t>
                      </a:r>
                      <a:r>
                        <a:rPr lang="hu-HU" sz="1000" baseline="0" dirty="0">
                          <a:effectLst/>
                        </a:rPr>
                        <a:t> </a:t>
                      </a:r>
                      <a:r>
                        <a:rPr lang="hu-HU" sz="1000" baseline="0" dirty="0" err="1">
                          <a:effectLst/>
                        </a:rPr>
                        <a:t>use</a:t>
                      </a:r>
                      <a:r>
                        <a:rPr lang="hu-HU" sz="1000" baseline="0" dirty="0">
                          <a:effectLst/>
                        </a:rPr>
                        <a:t> </a:t>
                      </a:r>
                      <a:r>
                        <a:rPr lang="hu-HU" sz="1000" baseline="0" dirty="0" err="1">
                          <a:effectLst/>
                        </a:rPr>
                        <a:t>in</a:t>
                      </a:r>
                      <a:r>
                        <a:rPr lang="hu-HU" sz="1000" baseline="0" dirty="0">
                          <a:effectLst/>
                        </a:rPr>
                        <a:t> </a:t>
                      </a:r>
                      <a:r>
                        <a:rPr lang="hu-HU" sz="1000" baseline="0" dirty="0" err="1">
                          <a:effectLst/>
                        </a:rPr>
                        <a:t>ponds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en-US" sz="1000" dirty="0">
                          <a:effectLst/>
                        </a:rPr>
                        <a:t>Fish-farm water abstractions in the year 2013 (according to the statistical data of water users in general total water per year, sometimes monthly breakdown) for </a:t>
                      </a:r>
                      <a:r>
                        <a:rPr lang="en-US" sz="1000" dirty="0" err="1">
                          <a:effectLst/>
                        </a:rPr>
                        <a:t>Békés</a:t>
                      </a:r>
                      <a:r>
                        <a:rPr lang="en-US" sz="1000" dirty="0">
                          <a:effectLst/>
                        </a:rPr>
                        <a:t> county or bodies of water catchments concerning the </a:t>
                      </a:r>
                      <a:r>
                        <a:rPr lang="en-US" sz="1000" dirty="0" err="1">
                          <a:effectLst/>
                        </a:rPr>
                        <a:t>Békés</a:t>
                      </a:r>
                      <a:r>
                        <a:rPr lang="en-US" sz="1000" dirty="0">
                          <a:effectLst/>
                        </a:rPr>
                        <a:t> county.</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900" dirty="0" err="1">
                          <a:effectLst/>
                        </a:rPr>
                        <a:t>excel</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1"/>
                  </a:ext>
                </a:extLst>
              </a:tr>
              <a:tr h="596919">
                <a:tc>
                  <a:txBody>
                    <a:bodyPr/>
                    <a:lstStyle/>
                    <a:p>
                      <a:pPr>
                        <a:lnSpc>
                          <a:spcPct val="107000"/>
                        </a:lnSpc>
                        <a:spcAft>
                          <a:spcPts val="0"/>
                        </a:spcAft>
                      </a:pPr>
                      <a:r>
                        <a:rPr lang="hu-HU" sz="1000" dirty="0">
                          <a:effectLst/>
                        </a:rPr>
                        <a:t>2</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nSpc>
                          <a:spcPct val="107000"/>
                        </a:lnSpc>
                        <a:spcAft>
                          <a:spcPts val="0"/>
                        </a:spcAft>
                      </a:pPr>
                      <a:r>
                        <a:rPr lang="hu-HU" sz="1000" dirty="0" err="1">
                          <a:effectLst/>
                          <a:latin typeface="+mn-lt"/>
                          <a:ea typeface="+mn-ea"/>
                          <a:cs typeface="+mn-cs"/>
                        </a:rPr>
                        <a:t>Spatial</a:t>
                      </a:r>
                      <a:r>
                        <a:rPr lang="hu-HU" sz="1000" dirty="0">
                          <a:effectLst/>
                          <a:latin typeface="+mn-lt"/>
                          <a:ea typeface="+mn-ea"/>
                          <a:cs typeface="+mn-cs"/>
                        </a:rPr>
                        <a:t> and </a:t>
                      </a:r>
                      <a:r>
                        <a:rPr lang="hu-HU" sz="1000" dirty="0" err="1">
                          <a:effectLst/>
                          <a:latin typeface="+mn-lt"/>
                          <a:ea typeface="+mn-ea"/>
                          <a:cs typeface="+mn-cs"/>
                        </a:rPr>
                        <a:t>temporal</a:t>
                      </a:r>
                      <a:r>
                        <a:rPr lang="hu-HU" sz="1000" dirty="0">
                          <a:effectLst/>
                          <a:latin typeface="+mn-lt"/>
                          <a:ea typeface="+mn-ea"/>
                          <a:cs typeface="+mn-cs"/>
                        </a:rPr>
                        <a:t> </a:t>
                      </a:r>
                      <a:r>
                        <a:rPr lang="hu-HU" sz="1000" dirty="0" err="1">
                          <a:effectLst/>
                          <a:latin typeface="+mn-lt"/>
                          <a:ea typeface="+mn-ea"/>
                          <a:cs typeface="+mn-cs"/>
                        </a:rPr>
                        <a:t>distribution</a:t>
                      </a:r>
                      <a:r>
                        <a:rPr lang="hu-HU" sz="1000" dirty="0">
                          <a:effectLst/>
                          <a:latin typeface="+mn-lt"/>
                          <a:ea typeface="+mn-ea"/>
                          <a:cs typeface="+mn-cs"/>
                        </a:rPr>
                        <a:t> of </a:t>
                      </a:r>
                      <a:r>
                        <a:rPr lang="hu-HU" sz="1000" dirty="0" err="1">
                          <a:effectLst/>
                          <a:latin typeface="+mn-lt"/>
                          <a:ea typeface="+mn-ea"/>
                          <a:cs typeface="+mn-cs"/>
                        </a:rPr>
                        <a:t>drained</a:t>
                      </a:r>
                      <a:r>
                        <a:rPr lang="hu-HU" sz="1000" dirty="0">
                          <a:effectLst/>
                          <a:latin typeface="+mn-lt"/>
                          <a:ea typeface="+mn-ea"/>
                          <a:cs typeface="+mn-cs"/>
                        </a:rPr>
                        <a:t> </a:t>
                      </a:r>
                      <a:r>
                        <a:rPr lang="hu-HU" sz="1000" dirty="0" err="1">
                          <a:effectLst/>
                          <a:latin typeface="+mn-lt"/>
                          <a:ea typeface="+mn-ea"/>
                          <a:cs typeface="+mn-cs"/>
                        </a:rPr>
                        <a:t>waters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en-US" sz="1000" dirty="0">
                          <a:effectLst/>
                        </a:rPr>
                        <a:t>For the ponds drainage, the amount of used water is drained to the surface water bodies in the year 2013 (according to the statistical data of water users in general total water per year, sometimes monthly breakdown) for </a:t>
                      </a:r>
                      <a:r>
                        <a:rPr lang="en-US" sz="1000" dirty="0" err="1">
                          <a:effectLst/>
                        </a:rPr>
                        <a:t>Békés</a:t>
                      </a:r>
                      <a:r>
                        <a:rPr lang="en-US" sz="1000" dirty="0">
                          <a:effectLst/>
                        </a:rPr>
                        <a:t> county or bodies of water catchments concerning the </a:t>
                      </a:r>
                      <a:r>
                        <a:rPr lang="en-US" sz="1000" dirty="0" err="1">
                          <a:effectLst/>
                        </a:rPr>
                        <a:t>Békés</a:t>
                      </a:r>
                      <a:r>
                        <a:rPr lang="en-US" sz="1000" dirty="0">
                          <a:effectLst/>
                        </a:rPr>
                        <a:t> county.</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900" dirty="0">
                          <a:effectLst/>
                        </a:rPr>
                        <a:t>2 </a:t>
                      </a:r>
                      <a:r>
                        <a:rPr lang="hu-HU" sz="900" dirty="0" err="1">
                          <a:effectLst/>
                        </a:rPr>
                        <a:t>excel</a:t>
                      </a:r>
                      <a:r>
                        <a:rPr lang="hu-HU" sz="900" dirty="0">
                          <a:effectLst/>
                        </a:rPr>
                        <a:t> </a:t>
                      </a:r>
                      <a:r>
                        <a:rPr lang="hu-HU" sz="900" dirty="0" err="1">
                          <a:effectLst/>
                        </a:rPr>
                        <a:t>tables</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2"/>
                  </a:ext>
                </a:extLst>
              </a:tr>
              <a:tr h="440533">
                <a:tc>
                  <a:txBody>
                    <a:bodyPr/>
                    <a:lstStyle/>
                    <a:p>
                      <a:pPr>
                        <a:lnSpc>
                          <a:spcPct val="107000"/>
                        </a:lnSpc>
                        <a:spcAft>
                          <a:spcPts val="0"/>
                        </a:spcAft>
                      </a:pPr>
                      <a:r>
                        <a:rPr lang="hu-HU" sz="1000" dirty="0">
                          <a:effectLst/>
                        </a:rPr>
                        <a:t>3</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marL="0" indent="0">
                        <a:lnSpc>
                          <a:spcPct val="107000"/>
                        </a:lnSpc>
                        <a:spcAft>
                          <a:spcPts val="0"/>
                        </a:spcAft>
                      </a:pPr>
                      <a:r>
                        <a:rPr lang="hu-HU" sz="1000" dirty="0">
                          <a:effectLst/>
                        </a:rPr>
                        <a:t>D</a:t>
                      </a:r>
                      <a:r>
                        <a:rPr lang="en-US" sz="1000" dirty="0">
                          <a:effectLst/>
                        </a:rPr>
                        <a:t>rained water quality indicators </a:t>
                      </a:r>
                      <a:r>
                        <a:rPr lang="hu-HU" sz="1000" dirty="0">
                          <a:effectLst/>
                        </a:rPr>
                        <a:t>of </a:t>
                      </a:r>
                      <a:r>
                        <a:rPr lang="hu-HU" sz="1000" dirty="0" err="1">
                          <a:effectLst/>
                        </a:rPr>
                        <a:t>the</a:t>
                      </a:r>
                      <a:r>
                        <a:rPr lang="hu-HU" sz="1000" dirty="0">
                          <a:effectLst/>
                        </a:rPr>
                        <a:t> </a:t>
                      </a:r>
                      <a:r>
                        <a:rPr lang="en-US" sz="1000" dirty="0">
                          <a:effectLst/>
                        </a:rPr>
                        <a:t>ponds </a:t>
                      </a:r>
                      <a:r>
                        <a:rPr lang="hu-HU" sz="1000" dirty="0">
                          <a:effectLst/>
                        </a:rPr>
                        <a:t>(N, P, COD, </a:t>
                      </a:r>
                      <a:r>
                        <a:rPr lang="hu-HU" sz="1000" dirty="0" err="1">
                          <a:effectLst/>
                        </a:rPr>
                        <a:t>turbidity</a:t>
                      </a:r>
                      <a:r>
                        <a:rPr lang="hu-HU" sz="1000" dirty="0">
                          <a:effectLst/>
                        </a:rPr>
                        <a:t> </a:t>
                      </a:r>
                      <a:r>
                        <a:rPr lang="hu-HU" sz="1000" dirty="0" err="1">
                          <a:effectLst/>
                        </a:rPr>
                        <a:t>or</a:t>
                      </a:r>
                      <a:r>
                        <a:rPr lang="hu-HU" sz="1000" dirty="0">
                          <a:effectLst/>
                        </a:rPr>
                        <a:t> </a:t>
                      </a:r>
                      <a:r>
                        <a:rPr lang="hu-HU" sz="1000" dirty="0" err="1">
                          <a:effectLst/>
                        </a:rPr>
                        <a:t>suspended</a:t>
                      </a:r>
                      <a:r>
                        <a:rPr lang="hu-HU" sz="1000" dirty="0">
                          <a:effectLst/>
                        </a:rPr>
                        <a:t> </a:t>
                      </a:r>
                      <a:r>
                        <a:rPr lang="hu-HU" sz="1000" dirty="0" err="1">
                          <a:effectLst/>
                        </a:rPr>
                        <a:t>matter</a:t>
                      </a:r>
                      <a:r>
                        <a:rPr lang="hu-HU" sz="1000" dirty="0">
                          <a:effectLst/>
                        </a:rPr>
                        <a:t>)</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tabLst>
                          <a:tab pos="3997325" algn="l"/>
                        </a:tabLst>
                      </a:pPr>
                      <a:r>
                        <a:rPr lang="hu-HU" sz="1000">
                          <a:effectLst/>
                        </a:rPr>
                        <a:t>http://www.vizugy.hu/index.php?module=vizstrat&amp;programelemid=149</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err="1">
                          <a:effectLst/>
                        </a:rPr>
                        <a:t>Current</a:t>
                      </a:r>
                      <a:r>
                        <a:rPr lang="hu-HU" sz="1000" baseline="0" dirty="0">
                          <a:effectLst/>
                        </a:rPr>
                        <a:t> </a:t>
                      </a:r>
                      <a:r>
                        <a:rPr lang="hu-HU" sz="1000" baseline="0" dirty="0" err="1">
                          <a:effectLst/>
                        </a:rPr>
                        <a:t>data</a:t>
                      </a:r>
                      <a:r>
                        <a:rPr lang="hu-HU" sz="1000" baseline="0" dirty="0">
                          <a:effectLst/>
                        </a:rPr>
                        <a:t> </a:t>
                      </a:r>
                      <a:r>
                        <a:rPr lang="hu-HU" sz="1000" baseline="0" dirty="0" err="1">
                          <a:effectLst/>
                        </a:rPr>
                        <a:t>from</a:t>
                      </a:r>
                      <a:r>
                        <a:rPr lang="hu-HU" sz="1000" baseline="0" dirty="0">
                          <a:effectLst/>
                        </a:rPr>
                        <a:t> </a:t>
                      </a:r>
                      <a:r>
                        <a:rPr lang="hu-HU" sz="1000" dirty="0" err="1">
                          <a:effectLst/>
                        </a:rPr>
                        <a:t>Disaster</a:t>
                      </a:r>
                      <a:r>
                        <a:rPr lang="hu-HU" sz="1000" dirty="0">
                          <a:effectLst/>
                        </a:rPr>
                        <a:t> Management </a:t>
                      </a:r>
                      <a:r>
                        <a:rPr lang="hu-HU" sz="1000" dirty="0" err="1">
                          <a:effectLst/>
                        </a:rPr>
                        <a:t>Directorate</a:t>
                      </a:r>
                      <a:r>
                        <a:rPr lang="hu-HU" sz="1000" dirty="0">
                          <a:effectLst/>
                        </a:rPr>
                        <a:t> </a:t>
                      </a:r>
                      <a:r>
                        <a:rPr lang="hu-HU" sz="1000" dirty="0" err="1">
                          <a:effectLst/>
                        </a:rPr>
                        <a:t>in</a:t>
                      </a:r>
                      <a:r>
                        <a:rPr lang="hu-HU" sz="1000" dirty="0">
                          <a:effectLst/>
                        </a:rPr>
                        <a:t> Békés </a:t>
                      </a:r>
                      <a:r>
                        <a:rPr lang="hu-HU" sz="1000" dirty="0" err="1">
                          <a:effectLst/>
                        </a:rPr>
                        <a:t>county</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900" dirty="0" err="1">
                          <a:effectLst/>
                        </a:rPr>
                        <a:t>excel</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3"/>
                  </a:ext>
                </a:extLst>
              </a:tr>
              <a:tr h="442321">
                <a:tc>
                  <a:txBody>
                    <a:bodyPr/>
                    <a:lstStyle/>
                    <a:p>
                      <a:pPr>
                        <a:lnSpc>
                          <a:spcPct val="107000"/>
                        </a:lnSpc>
                        <a:spcAft>
                          <a:spcPts val="0"/>
                        </a:spcAft>
                      </a:pPr>
                      <a:r>
                        <a:rPr lang="hu-HU" sz="1000" dirty="0">
                          <a:effectLst/>
                        </a:rPr>
                        <a:t>4</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nSpc>
                          <a:spcPct val="107000"/>
                        </a:lnSpc>
                        <a:spcAft>
                          <a:spcPts val="0"/>
                        </a:spcAft>
                      </a:pPr>
                      <a:r>
                        <a:rPr lang="hu-HU" sz="1000" dirty="0" err="1">
                          <a:effectLst/>
                        </a:rPr>
                        <a:t>Location</a:t>
                      </a:r>
                      <a:r>
                        <a:rPr lang="hu-HU" sz="1000" baseline="0" dirty="0">
                          <a:effectLst/>
                        </a:rPr>
                        <a:t> of </a:t>
                      </a:r>
                      <a:r>
                        <a:rPr lang="hu-HU" sz="1000" baseline="0" dirty="0" err="1">
                          <a:effectLst/>
                        </a:rPr>
                        <a:t>the</a:t>
                      </a:r>
                      <a:r>
                        <a:rPr lang="hu-HU" sz="1000" baseline="0" dirty="0">
                          <a:effectLst/>
                        </a:rPr>
                        <a:t> </a:t>
                      </a:r>
                      <a:r>
                        <a:rPr lang="hu-HU" sz="1000" dirty="0" err="1">
                          <a:effectLst/>
                        </a:rPr>
                        <a:t>ponds</a:t>
                      </a: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r>
                        <a:rPr lang="en-US" sz="1000" dirty="0"/>
                        <a:t>Primarily GIS overlay </a:t>
                      </a:r>
                      <a:r>
                        <a:rPr lang="hu-HU" sz="1000" dirty="0"/>
                        <a:t>of </a:t>
                      </a:r>
                      <a:r>
                        <a:rPr lang="en-US" sz="1000" dirty="0"/>
                        <a:t>fish still waters for economic purposes 2015th </a:t>
                      </a:r>
                      <a:r>
                        <a:rPr lang="hu-HU" sz="1000" dirty="0"/>
                        <a:t>d</a:t>
                      </a:r>
                      <a:r>
                        <a:rPr lang="en-US" sz="1000" dirty="0" err="1"/>
                        <a:t>ata</a:t>
                      </a:r>
                      <a:r>
                        <a:rPr lang="en-US" sz="1000" dirty="0"/>
                        <a:t> updated in April, B</a:t>
                      </a:r>
                      <a:r>
                        <a:rPr lang="hu-HU" sz="1000" dirty="0"/>
                        <a:t>é</a:t>
                      </a:r>
                      <a:r>
                        <a:rPr lang="en-US" sz="1000" dirty="0"/>
                        <a:t>k</a:t>
                      </a:r>
                      <a:r>
                        <a:rPr lang="hu-HU" sz="1000" dirty="0"/>
                        <a:t>é</a:t>
                      </a:r>
                      <a:r>
                        <a:rPr lang="en-US" sz="1000" dirty="0"/>
                        <a:t>s County</a:t>
                      </a:r>
                    </a:p>
                    <a:p>
                      <a:pPr>
                        <a:lnSpc>
                          <a:spcPct val="107000"/>
                        </a:lnSpc>
                        <a:spcAft>
                          <a:spcPts val="0"/>
                        </a:spcAft>
                      </a:pP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a:effectLst/>
                        </a:rPr>
                        <a:t> </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900">
                          <a:effectLst/>
                        </a:rPr>
                        <a:t>shape</a:t>
                      </a:r>
                      <a:endParaRPr lang="hu-HU" sz="9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4"/>
                  </a:ext>
                </a:extLst>
              </a:tr>
              <a:tr h="396680">
                <a:tc>
                  <a:txBody>
                    <a:bodyPr/>
                    <a:lstStyle/>
                    <a:p>
                      <a:pPr>
                        <a:lnSpc>
                          <a:spcPct val="107000"/>
                        </a:lnSpc>
                        <a:spcAft>
                          <a:spcPts val="0"/>
                        </a:spcAft>
                      </a:pPr>
                      <a:r>
                        <a:rPr lang="hu-HU" sz="1000" dirty="0">
                          <a:effectLst/>
                        </a:rPr>
                        <a:t>5</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nchor="ctr"/>
                </a:tc>
                <a:tc>
                  <a:txBody>
                    <a:bodyPr/>
                    <a:lstStyle/>
                    <a:p>
                      <a:pPr>
                        <a:lnSpc>
                          <a:spcPct val="107000"/>
                        </a:lnSpc>
                        <a:spcAft>
                          <a:spcPts val="0"/>
                        </a:spcAft>
                      </a:pPr>
                      <a:r>
                        <a:rPr lang="hu-HU" sz="1000" dirty="0" err="1">
                          <a:effectLst/>
                          <a:latin typeface="+mn-lt"/>
                          <a:ea typeface="+mn-ea"/>
                          <a:cs typeface="+mn-cs"/>
                        </a:rPr>
                        <a:t>Surface</a:t>
                      </a:r>
                      <a:r>
                        <a:rPr lang="hu-HU" sz="1000" baseline="0" dirty="0">
                          <a:effectLst/>
                          <a:latin typeface="+mn-lt"/>
                          <a:ea typeface="+mn-ea"/>
                          <a:cs typeface="+mn-cs"/>
                        </a:rPr>
                        <a:t> </a:t>
                      </a:r>
                      <a:r>
                        <a:rPr lang="hu-HU" sz="1000" baseline="0" dirty="0" err="1">
                          <a:effectLst/>
                          <a:latin typeface="+mn-lt"/>
                          <a:ea typeface="+mn-ea"/>
                          <a:cs typeface="+mn-cs"/>
                        </a:rPr>
                        <a:t>water</a:t>
                      </a:r>
                      <a:r>
                        <a:rPr lang="hu-HU" sz="1000" baseline="0" dirty="0">
                          <a:effectLst/>
                          <a:latin typeface="+mn-lt"/>
                          <a:ea typeface="+mn-ea"/>
                          <a:cs typeface="+mn-cs"/>
                        </a:rPr>
                        <a:t> </a:t>
                      </a:r>
                      <a:r>
                        <a:rPr lang="hu-HU" sz="1000" baseline="0" dirty="0" err="1">
                          <a:effectLst/>
                          <a:latin typeface="+mn-lt"/>
                          <a:ea typeface="+mn-ea"/>
                          <a:cs typeface="+mn-cs"/>
                        </a:rPr>
                        <a:t>resources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en-US" sz="1000" dirty="0">
                          <a:effectLst/>
                        </a:rPr>
                        <a:t>Rate of August runoff and multi-annual average of </a:t>
                      </a:r>
                      <a:r>
                        <a:rPr lang="en-US" sz="1000" dirty="0" err="1">
                          <a:effectLst/>
                        </a:rPr>
                        <a:t>norma</a:t>
                      </a:r>
                      <a:r>
                        <a:rPr lang="en-US" sz="1000" dirty="0">
                          <a:effectLst/>
                        </a:rPr>
                        <a:t> stream flow and those water bodies which relate to the water distribution of the </a:t>
                      </a:r>
                      <a:r>
                        <a:rPr lang="en-US" sz="1000" dirty="0" err="1">
                          <a:effectLst/>
                        </a:rPr>
                        <a:t>Szarvas</a:t>
                      </a:r>
                      <a:r>
                        <a:rPr lang="en-US" sz="1000" dirty="0">
                          <a:effectLst/>
                        </a:rPr>
                        <a:t> district in </a:t>
                      </a:r>
                      <a:r>
                        <a:rPr lang="en-US" sz="1000" dirty="0" err="1">
                          <a:effectLst/>
                        </a:rPr>
                        <a:t>Békés</a:t>
                      </a:r>
                      <a:r>
                        <a:rPr lang="en-US" sz="1000" dirty="0">
                          <a:effectLst/>
                        </a:rPr>
                        <a:t> county</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900" dirty="0" err="1">
                          <a:effectLst/>
                        </a:rPr>
                        <a:t>shape</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5"/>
                  </a:ext>
                </a:extLst>
              </a:tr>
              <a:tr h="334204">
                <a:tc>
                  <a:txBody>
                    <a:bodyPr/>
                    <a:lstStyle/>
                    <a:p>
                      <a:pPr>
                        <a:lnSpc>
                          <a:spcPct val="107000"/>
                        </a:lnSpc>
                        <a:spcAft>
                          <a:spcPts val="0"/>
                        </a:spcAft>
                      </a:pPr>
                      <a:r>
                        <a:rPr lang="hu-HU" sz="1000" dirty="0">
                          <a:effectLst/>
                        </a:rPr>
                        <a:t>6</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err="1">
                          <a:effectLst/>
                        </a:rPr>
                        <a:t>Spatial</a:t>
                      </a:r>
                      <a:r>
                        <a:rPr lang="hu-HU" sz="1000" dirty="0">
                          <a:effectLst/>
                        </a:rPr>
                        <a:t> and </a:t>
                      </a:r>
                      <a:r>
                        <a:rPr lang="hu-HU" sz="1000" dirty="0" err="1">
                          <a:effectLst/>
                        </a:rPr>
                        <a:t>temporal</a:t>
                      </a:r>
                      <a:r>
                        <a:rPr lang="hu-HU" sz="1000" dirty="0">
                          <a:effectLst/>
                        </a:rPr>
                        <a:t> </a:t>
                      </a:r>
                      <a:r>
                        <a:rPr lang="hu-HU" sz="1000" dirty="0" err="1">
                          <a:effectLst/>
                        </a:rPr>
                        <a:t>variability</a:t>
                      </a:r>
                      <a:r>
                        <a:rPr lang="hu-HU" sz="1000" dirty="0">
                          <a:effectLst/>
                        </a:rPr>
                        <a:t> of </a:t>
                      </a:r>
                      <a:r>
                        <a:rPr lang="hu-HU" sz="1000" dirty="0" err="1">
                          <a:effectLst/>
                        </a:rPr>
                        <a:t>surface</a:t>
                      </a:r>
                      <a:r>
                        <a:rPr lang="hu-HU" sz="1000" dirty="0">
                          <a:effectLst/>
                        </a:rPr>
                        <a:t> </a:t>
                      </a:r>
                      <a:r>
                        <a:rPr lang="hu-HU" sz="1000" dirty="0" err="1">
                          <a:effectLst/>
                        </a:rPr>
                        <a:t>waters</a:t>
                      </a: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en-US" sz="1000" dirty="0">
                          <a:effectLst/>
                        </a:rPr>
                        <a:t>Daily or </a:t>
                      </a:r>
                      <a:r>
                        <a:rPr lang="en-US" sz="1000" dirty="0" err="1">
                          <a:effectLst/>
                        </a:rPr>
                        <a:t>monthy</a:t>
                      </a:r>
                      <a:r>
                        <a:rPr lang="en-US" sz="1000" dirty="0">
                          <a:effectLst/>
                        </a:rPr>
                        <a:t> data of water flow measuring stations in </a:t>
                      </a:r>
                      <a:r>
                        <a:rPr lang="en-US" sz="1000" dirty="0" err="1">
                          <a:effectLst/>
                        </a:rPr>
                        <a:t>Békés</a:t>
                      </a:r>
                      <a:r>
                        <a:rPr lang="en-US" sz="1000" dirty="0">
                          <a:effectLst/>
                        </a:rPr>
                        <a:t> county</a:t>
                      </a:r>
                    </a:p>
                    <a:p>
                      <a:pPr>
                        <a:lnSpc>
                          <a:spcPct val="107000"/>
                        </a:lnSpc>
                        <a:spcAft>
                          <a:spcPts val="0"/>
                        </a:spcAft>
                      </a:pPr>
                      <a:endParaRPr lang="hu-HU" sz="1000" dirty="0">
                        <a:effectLst/>
                      </a:endParaRPr>
                    </a:p>
                  </a:txBody>
                  <a:tcPr marL="23765" marR="23765" marT="0" marB="0"/>
                </a:tc>
                <a:tc>
                  <a:txBody>
                    <a:bodyPr/>
                    <a:lstStyle/>
                    <a:p>
                      <a:pPr>
                        <a:lnSpc>
                          <a:spcPct val="107000"/>
                        </a:lnSpc>
                        <a:spcAft>
                          <a:spcPts val="0"/>
                        </a:spcAft>
                      </a:pPr>
                      <a:r>
                        <a:rPr lang="hu-HU" sz="1000" dirty="0" err="1">
                          <a:effectLst/>
                        </a:rPr>
                        <a:t>Concerning</a:t>
                      </a:r>
                      <a:r>
                        <a:rPr lang="hu-HU" sz="1000" dirty="0">
                          <a:effectLst/>
                        </a:rPr>
                        <a:t> </a:t>
                      </a:r>
                      <a:r>
                        <a:rPr lang="hu-HU" sz="1000" dirty="0" err="1">
                          <a:effectLst/>
                        </a:rPr>
                        <a:t>Water</a:t>
                      </a:r>
                      <a:r>
                        <a:rPr lang="hu-HU" sz="1000" baseline="0" dirty="0">
                          <a:effectLst/>
                        </a:rPr>
                        <a:t> Management </a:t>
                      </a:r>
                      <a:r>
                        <a:rPr lang="hu-HU" sz="1000" baseline="0" dirty="0" err="1">
                          <a:effectLst/>
                        </a:rPr>
                        <a:t>Directorate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900" dirty="0">
                          <a:effectLst/>
                        </a:rPr>
                        <a:t> </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6"/>
                  </a:ext>
                </a:extLst>
              </a:tr>
              <a:tr h="248089">
                <a:tc>
                  <a:txBody>
                    <a:bodyPr/>
                    <a:lstStyle/>
                    <a:p>
                      <a:pPr marL="0" algn="l" defTabSz="914400" rtl="0" eaLnBrk="1" latinLnBrk="0" hangingPunct="1">
                        <a:lnSpc>
                          <a:spcPct val="107000"/>
                        </a:lnSpc>
                        <a:spcAft>
                          <a:spcPts val="0"/>
                        </a:spcAft>
                      </a:pPr>
                      <a:r>
                        <a:rPr lang="hu-HU" sz="1000" b="1" kern="1200" dirty="0">
                          <a:solidFill>
                            <a:schemeClr val="lt1"/>
                          </a:solidFill>
                          <a:effectLst/>
                          <a:latin typeface="+mn-lt"/>
                          <a:ea typeface="+mn-ea"/>
                          <a:cs typeface="+mn-cs"/>
                        </a:rPr>
                        <a:t>7</a:t>
                      </a:r>
                    </a:p>
                  </a:txBody>
                  <a:tcPr marL="23765" marR="23765" marT="0" marB="0"/>
                </a:tc>
                <a:tc>
                  <a:txBody>
                    <a:bodyPr/>
                    <a:lstStyle/>
                    <a:p>
                      <a:pPr>
                        <a:lnSpc>
                          <a:spcPct val="107000"/>
                        </a:lnSpc>
                        <a:spcAft>
                          <a:spcPts val="0"/>
                        </a:spcAft>
                      </a:pPr>
                      <a:r>
                        <a:rPr lang="hu-HU" sz="1000" dirty="0" err="1">
                          <a:effectLst/>
                        </a:rPr>
                        <a:t>excess</a:t>
                      </a:r>
                      <a:r>
                        <a:rPr lang="hu-HU" sz="1000" dirty="0">
                          <a:effectLst/>
                        </a:rPr>
                        <a:t> </a:t>
                      </a:r>
                      <a:r>
                        <a:rPr lang="hu-HU" sz="1000" dirty="0" err="1">
                          <a:effectLst/>
                        </a:rPr>
                        <a:t>water</a:t>
                      </a:r>
                      <a:r>
                        <a:rPr lang="hu-HU" sz="1000" dirty="0">
                          <a:effectLst/>
                        </a:rPr>
                        <a:t> </a:t>
                      </a:r>
                      <a:r>
                        <a:rPr lang="hu-HU" sz="1000" dirty="0" err="1">
                          <a:effectLst/>
                        </a:rPr>
                        <a:t>hazardous</a:t>
                      </a:r>
                      <a:r>
                        <a:rPr lang="hu-HU" sz="1000" dirty="0">
                          <a:effectLst/>
                        </a:rPr>
                        <a:t> </a:t>
                      </a:r>
                      <a:r>
                        <a:rPr lang="hu-HU" sz="1000" dirty="0" err="1">
                          <a:effectLst/>
                        </a:rPr>
                        <a:t>area</a:t>
                      </a:r>
                      <a:r>
                        <a:rPr lang="hu-HU" sz="1000" baseline="0" dirty="0">
                          <a:effectLst/>
                        </a:rPr>
                        <a:t> map</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err="1">
                          <a:effectLst/>
                        </a:rPr>
                        <a:t>Inland</a:t>
                      </a:r>
                      <a:r>
                        <a:rPr lang="hu-HU" sz="1000" dirty="0">
                          <a:effectLst/>
                        </a:rPr>
                        <a:t> </a:t>
                      </a:r>
                      <a:r>
                        <a:rPr lang="hu-HU" sz="1000" dirty="0" err="1">
                          <a:effectLst/>
                        </a:rPr>
                        <a:t>excess</a:t>
                      </a:r>
                      <a:r>
                        <a:rPr lang="hu-HU" sz="1000" dirty="0">
                          <a:effectLst/>
                        </a:rPr>
                        <a:t> </a:t>
                      </a:r>
                      <a:r>
                        <a:rPr lang="hu-HU" sz="1000" dirty="0" err="1">
                          <a:effectLst/>
                        </a:rPr>
                        <a:t>water</a:t>
                      </a:r>
                      <a:r>
                        <a:rPr lang="hu-HU" sz="1000" dirty="0">
                          <a:effectLst/>
                        </a:rPr>
                        <a:t> </a:t>
                      </a:r>
                      <a:r>
                        <a:rPr lang="hu-HU" sz="1000" dirty="0" err="1">
                          <a:effectLst/>
                        </a:rPr>
                        <a:t>risk</a:t>
                      </a:r>
                      <a:r>
                        <a:rPr lang="hu-HU" sz="1000" dirty="0">
                          <a:effectLst/>
                        </a:rPr>
                        <a:t> map- ÖVKI</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a:effectLst/>
                        </a:rPr>
                        <a:t> </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7"/>
                  </a:ext>
                </a:extLst>
              </a:tr>
              <a:tr h="224333">
                <a:tc>
                  <a:txBody>
                    <a:bodyPr/>
                    <a:lstStyle/>
                    <a:p>
                      <a:pPr marL="0" algn="l" defTabSz="914400" rtl="0" eaLnBrk="1" latinLnBrk="0" hangingPunct="1">
                        <a:lnSpc>
                          <a:spcPct val="107000"/>
                        </a:lnSpc>
                        <a:spcAft>
                          <a:spcPts val="0"/>
                        </a:spcAft>
                      </a:pPr>
                      <a:r>
                        <a:rPr lang="hu-HU" sz="1000" b="1" kern="1200" dirty="0">
                          <a:solidFill>
                            <a:schemeClr val="lt1"/>
                          </a:solidFill>
                          <a:effectLst/>
                          <a:latin typeface="+mn-lt"/>
                          <a:ea typeface="+mn-ea"/>
                          <a:cs typeface="+mn-cs"/>
                        </a:rPr>
                        <a:t>8</a:t>
                      </a:r>
                    </a:p>
                  </a:txBody>
                  <a:tcPr marL="23765" marR="23765" marT="0" marB="0"/>
                </a:tc>
                <a:tc>
                  <a:txBody>
                    <a:bodyPr/>
                    <a:lstStyle/>
                    <a:p>
                      <a:pPr>
                        <a:lnSpc>
                          <a:spcPct val="107000"/>
                        </a:lnSpc>
                        <a:spcAft>
                          <a:spcPts val="0"/>
                        </a:spcAft>
                      </a:pPr>
                      <a:r>
                        <a:rPr lang="hu-HU" sz="1000" dirty="0" err="1">
                          <a:effectLst/>
                        </a:rPr>
                        <a:t>Spatial</a:t>
                      </a:r>
                      <a:r>
                        <a:rPr lang="hu-HU" sz="1000" baseline="0" dirty="0">
                          <a:effectLst/>
                        </a:rPr>
                        <a:t> and </a:t>
                      </a:r>
                      <a:r>
                        <a:rPr lang="hu-HU" sz="1000" baseline="0" dirty="0" err="1">
                          <a:effectLst/>
                        </a:rPr>
                        <a:t>temporal</a:t>
                      </a:r>
                      <a:r>
                        <a:rPr lang="hu-HU" sz="1000" baseline="0" dirty="0">
                          <a:effectLst/>
                        </a:rPr>
                        <a:t> </a:t>
                      </a:r>
                      <a:r>
                        <a:rPr lang="hu-HU" sz="1000" baseline="0" dirty="0" err="1">
                          <a:effectLst/>
                        </a:rPr>
                        <a:t>distribution</a:t>
                      </a:r>
                      <a:r>
                        <a:rPr lang="hu-HU" sz="1000" baseline="0" dirty="0">
                          <a:effectLst/>
                        </a:rPr>
                        <a:t> of </a:t>
                      </a:r>
                      <a:r>
                        <a:rPr lang="hu-HU" sz="1000" baseline="0" dirty="0" err="1">
                          <a:effectLst/>
                        </a:rPr>
                        <a:t>e</a:t>
                      </a:r>
                      <a:r>
                        <a:rPr lang="hu-HU" sz="1000" dirty="0" err="1">
                          <a:effectLst/>
                        </a:rPr>
                        <a:t>xcess</a:t>
                      </a:r>
                      <a:r>
                        <a:rPr lang="hu-HU" sz="1000" dirty="0">
                          <a:effectLst/>
                        </a:rPr>
                        <a:t> </a:t>
                      </a:r>
                      <a:r>
                        <a:rPr lang="hu-HU" sz="1000" dirty="0" err="1">
                          <a:effectLst/>
                        </a:rPr>
                        <a:t>water</a:t>
                      </a: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hu-HU" sz="1000" dirty="0">
                          <a:effectLst/>
                          <a:latin typeface="Calibri" panose="020F0502020204030204" pitchFamily="34" charset="0"/>
                          <a:ea typeface="Calibri" panose="020F0502020204030204" pitchFamily="34" charset="0"/>
                          <a:cs typeface="Times New Roman" panose="02020603050405020304" pitchFamily="18" charset="0"/>
                        </a:rPr>
                        <a:t>The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drainage</a:t>
                      </a:r>
                      <a:r>
                        <a:rPr lang="hu-HU" sz="1000" dirty="0">
                          <a:effectLst/>
                          <a:latin typeface="Calibri" panose="020F0502020204030204" pitchFamily="34" charset="0"/>
                          <a:ea typeface="Calibri" panose="020F0502020204030204" pitchFamily="34" charset="0"/>
                          <a:cs typeface="Times New Roman" panose="02020603050405020304" pitchFamily="18" charset="0"/>
                        </a:rPr>
                        <a:t>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amount</a:t>
                      </a:r>
                      <a:r>
                        <a:rPr lang="hu-HU" sz="1000" dirty="0">
                          <a:effectLst/>
                          <a:latin typeface="Calibri" panose="020F0502020204030204" pitchFamily="34" charset="0"/>
                          <a:ea typeface="Calibri" panose="020F0502020204030204" pitchFamily="34" charset="0"/>
                          <a:cs typeface="Times New Roman" panose="02020603050405020304" pitchFamily="18" charset="0"/>
                        </a:rPr>
                        <a:t>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from</a:t>
                      </a:r>
                      <a:r>
                        <a:rPr lang="hu-HU" sz="1000" dirty="0">
                          <a:effectLst/>
                          <a:latin typeface="Calibri" panose="020F0502020204030204" pitchFamily="34" charset="0"/>
                          <a:ea typeface="Calibri" panose="020F0502020204030204" pitchFamily="34" charset="0"/>
                          <a:cs typeface="Times New Roman" panose="02020603050405020304" pitchFamily="18" charset="0"/>
                        </a:rPr>
                        <a:t>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the</a:t>
                      </a:r>
                      <a:r>
                        <a:rPr lang="hu-HU" sz="1000" dirty="0">
                          <a:effectLst/>
                          <a:latin typeface="Calibri" panose="020F0502020204030204" pitchFamily="34" charset="0"/>
                          <a:ea typeface="Calibri" panose="020F0502020204030204" pitchFamily="34" charset="0"/>
                          <a:cs typeface="Times New Roman" panose="02020603050405020304" pitchFamily="18" charset="0"/>
                        </a:rPr>
                        <a:t>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area</a:t>
                      </a:r>
                      <a:r>
                        <a:rPr lang="hu-HU" sz="1000" dirty="0">
                          <a:effectLst/>
                          <a:latin typeface="Calibri" panose="020F0502020204030204" pitchFamily="34" charset="0"/>
                          <a:ea typeface="Calibri" panose="020F0502020204030204" pitchFamily="34" charset="0"/>
                          <a:cs typeface="Times New Roman" panose="02020603050405020304" pitchFamily="18" charset="0"/>
                        </a:rPr>
                        <a:t> of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excess</a:t>
                      </a:r>
                      <a:r>
                        <a:rPr lang="hu-HU" sz="1000" dirty="0">
                          <a:effectLst/>
                          <a:latin typeface="Calibri" panose="020F0502020204030204" pitchFamily="34" charset="0"/>
                          <a:ea typeface="Calibri" panose="020F0502020204030204" pitchFamily="34" charset="0"/>
                          <a:cs typeface="Times New Roman" panose="02020603050405020304" pitchFamily="18" charset="0"/>
                        </a:rPr>
                        <a:t>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water</a:t>
                      </a:r>
                      <a:r>
                        <a:rPr lang="hu-HU" sz="1000" dirty="0">
                          <a:effectLst/>
                          <a:latin typeface="Calibri" panose="020F0502020204030204" pitchFamily="34" charset="0"/>
                          <a:ea typeface="Calibri" panose="020F0502020204030204" pitchFamily="34" charset="0"/>
                          <a:cs typeface="Times New Roman" panose="02020603050405020304" pitchFamily="18" charset="0"/>
                        </a:rPr>
                        <a:t> </a:t>
                      </a:r>
                      <a:r>
                        <a:rPr lang="hu-HU" sz="1000" dirty="0" err="1">
                          <a:effectLst/>
                          <a:latin typeface="Calibri" panose="020F0502020204030204" pitchFamily="34" charset="0"/>
                          <a:ea typeface="Calibri" panose="020F0502020204030204" pitchFamily="34" charset="0"/>
                          <a:cs typeface="Times New Roman" panose="02020603050405020304" pitchFamily="18" charset="0"/>
                        </a:rPr>
                        <a:t>-</a:t>
                      </a:r>
                      <a:r>
                        <a:rPr lang="hu-HU" sz="1000" dirty="0" err="1">
                          <a:effectLst/>
                        </a:rPr>
                        <a:t>Water</a:t>
                      </a:r>
                      <a:r>
                        <a:rPr lang="hu-HU" sz="1000" baseline="0" dirty="0">
                          <a:effectLst/>
                        </a:rPr>
                        <a:t> Management </a:t>
                      </a:r>
                      <a:r>
                        <a:rPr lang="hu-HU" sz="1000" baseline="0" dirty="0" err="1">
                          <a:effectLst/>
                        </a:rPr>
                        <a:t>Directorate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a:effectLst/>
                        </a:rPr>
                        <a:t> </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8"/>
                  </a:ext>
                </a:extLst>
              </a:tr>
              <a:tr h="207755">
                <a:tc>
                  <a:txBody>
                    <a:bodyPr/>
                    <a:lstStyle/>
                    <a:p>
                      <a:pPr marL="0" algn="l" defTabSz="914400" rtl="0" eaLnBrk="1" latinLnBrk="0" hangingPunct="1">
                        <a:lnSpc>
                          <a:spcPct val="107000"/>
                        </a:lnSpc>
                        <a:spcAft>
                          <a:spcPts val="0"/>
                        </a:spcAft>
                      </a:pPr>
                      <a:r>
                        <a:rPr lang="hu-HU" sz="1000" b="1" kern="1200" dirty="0">
                          <a:solidFill>
                            <a:schemeClr val="lt1"/>
                          </a:solidFill>
                          <a:effectLst/>
                          <a:latin typeface="+mn-lt"/>
                          <a:ea typeface="+mn-ea"/>
                          <a:cs typeface="+mn-cs"/>
                        </a:rPr>
                        <a:t>9</a:t>
                      </a:r>
                    </a:p>
                  </a:txBody>
                  <a:tcPr marL="23765" marR="23765" marT="0" marB="0"/>
                </a:tc>
                <a:tc>
                  <a:txBody>
                    <a:bodyPr/>
                    <a:lstStyle/>
                    <a:p>
                      <a:pPr>
                        <a:lnSpc>
                          <a:spcPct val="107000"/>
                        </a:lnSpc>
                        <a:spcAft>
                          <a:spcPts val="0"/>
                        </a:spcAft>
                      </a:pPr>
                      <a:r>
                        <a:rPr lang="hu-HU" sz="1000" dirty="0" err="1">
                          <a:effectLst/>
                          <a:latin typeface="Calibri" panose="020F0502020204030204" pitchFamily="34" charset="0"/>
                          <a:ea typeface="Calibri" panose="020F0502020204030204" pitchFamily="34" charset="0"/>
                          <a:cs typeface="Times New Roman" panose="02020603050405020304" pitchFamily="18" charset="0"/>
                        </a:rPr>
                        <a:t>Flood</a:t>
                      </a:r>
                      <a:r>
                        <a:rPr lang="hu-HU"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hu-HU" sz="1000" baseline="0" dirty="0" err="1">
                          <a:effectLst/>
                          <a:latin typeface="Calibri" panose="020F0502020204030204" pitchFamily="34" charset="0"/>
                          <a:ea typeface="Calibri" panose="020F0502020204030204" pitchFamily="34" charset="0"/>
                          <a:cs typeface="Times New Roman" panose="02020603050405020304" pitchFamily="18" charset="0"/>
                        </a:rPr>
                        <a:t>risk</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a:effectLst/>
                        </a:rPr>
                        <a:t> </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09"/>
                  </a:ext>
                </a:extLst>
              </a:tr>
              <a:tr h="208309">
                <a:tc>
                  <a:txBody>
                    <a:bodyPr/>
                    <a:lstStyle/>
                    <a:p>
                      <a:pPr marL="0" algn="l" defTabSz="914400" rtl="0" eaLnBrk="1" latinLnBrk="0" hangingPunct="1">
                        <a:lnSpc>
                          <a:spcPct val="107000"/>
                        </a:lnSpc>
                        <a:spcAft>
                          <a:spcPts val="0"/>
                        </a:spcAft>
                      </a:pPr>
                      <a:r>
                        <a:rPr lang="hu-HU" sz="1000" b="1" kern="1200" dirty="0">
                          <a:solidFill>
                            <a:schemeClr val="lt1"/>
                          </a:solidFill>
                          <a:effectLst/>
                          <a:latin typeface="+mn-lt"/>
                          <a:ea typeface="+mn-ea"/>
                          <a:cs typeface="+mn-cs"/>
                        </a:rPr>
                        <a:t>10</a:t>
                      </a:r>
                    </a:p>
                  </a:txBody>
                  <a:tcPr marL="23765" marR="23765" marT="0" marB="0"/>
                </a:tc>
                <a:tc>
                  <a:txBody>
                    <a:bodyPr/>
                    <a:lstStyle/>
                    <a:p>
                      <a:pPr>
                        <a:lnSpc>
                          <a:spcPct val="107000"/>
                        </a:lnSpc>
                        <a:spcAft>
                          <a:spcPts val="0"/>
                        </a:spcAft>
                      </a:pPr>
                      <a:r>
                        <a:rPr lang="hu-HU" sz="1000" dirty="0" err="1">
                          <a:effectLst/>
                        </a:rPr>
                        <a:t>Drought</a:t>
                      </a:r>
                      <a:r>
                        <a:rPr lang="hu-HU" sz="1000" dirty="0">
                          <a:effectLst/>
                        </a:rPr>
                        <a:t> </a:t>
                      </a:r>
                      <a:r>
                        <a:rPr lang="hu-HU" sz="1000" dirty="0" err="1">
                          <a:effectLst/>
                        </a:rPr>
                        <a:t>risk</a:t>
                      </a: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a:effectLst/>
                        </a:rPr>
                        <a:t> </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10"/>
                  </a:ext>
                </a:extLst>
              </a:tr>
              <a:tr h="259341">
                <a:tc>
                  <a:txBody>
                    <a:bodyPr/>
                    <a:lstStyle/>
                    <a:p>
                      <a:pPr marL="0" algn="l" defTabSz="914400" rtl="0" eaLnBrk="1" latinLnBrk="0" hangingPunct="1">
                        <a:lnSpc>
                          <a:spcPct val="107000"/>
                        </a:lnSpc>
                        <a:spcAft>
                          <a:spcPts val="0"/>
                        </a:spcAft>
                      </a:pPr>
                      <a:r>
                        <a:rPr lang="hu-HU" sz="1000" b="1" kern="1200" dirty="0">
                          <a:solidFill>
                            <a:schemeClr val="lt1"/>
                          </a:solidFill>
                          <a:effectLst/>
                          <a:latin typeface="+mn-lt"/>
                          <a:ea typeface="+mn-ea"/>
                          <a:cs typeface="+mn-cs"/>
                        </a:rPr>
                        <a:t>11</a:t>
                      </a:r>
                    </a:p>
                  </a:txBody>
                  <a:tcPr marL="23765" marR="23765" marT="0" marB="0"/>
                </a:tc>
                <a:tc>
                  <a:txBody>
                    <a:bodyPr/>
                    <a:lstStyle/>
                    <a:p>
                      <a:pPr>
                        <a:lnSpc>
                          <a:spcPct val="107000"/>
                        </a:lnSpc>
                        <a:spcAft>
                          <a:spcPts val="0"/>
                        </a:spcAft>
                      </a:pPr>
                      <a:r>
                        <a:rPr lang="hu-HU" sz="1000" dirty="0" err="1">
                          <a:effectLst/>
                          <a:latin typeface="Calibri" panose="020F0502020204030204" pitchFamily="34" charset="0"/>
                          <a:ea typeface="Calibri" panose="020F0502020204030204" pitchFamily="34" charset="0"/>
                          <a:cs typeface="Times New Roman" panose="02020603050405020304" pitchFamily="18" charset="0"/>
                        </a:rPr>
                        <a:t>River</a:t>
                      </a:r>
                      <a:r>
                        <a:rPr lang="hu-HU"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hu-HU" sz="1000" baseline="0" dirty="0" err="1">
                          <a:effectLst/>
                          <a:latin typeface="Calibri" panose="020F0502020204030204" pitchFamily="34" charset="0"/>
                          <a:ea typeface="Calibri" panose="020F0502020204030204" pitchFamily="34" charset="0"/>
                          <a:cs typeface="Times New Roman" panose="02020603050405020304" pitchFamily="18" charset="0"/>
                        </a:rPr>
                        <a:t>water</a:t>
                      </a:r>
                      <a:r>
                        <a:rPr lang="hu-HU"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hu-HU" sz="1000" baseline="0" dirty="0" err="1">
                          <a:effectLst/>
                          <a:latin typeface="Calibri" panose="020F0502020204030204" pitchFamily="34" charset="0"/>
                          <a:ea typeface="Calibri" panose="020F0502020204030204" pitchFamily="34" charset="0"/>
                          <a:cs typeface="Times New Roman" panose="02020603050405020304" pitchFamily="18" charset="0"/>
                        </a:rPr>
                        <a:t>bodies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National </a:t>
                      </a:r>
                      <a:r>
                        <a:rPr lang="hu-HU" sz="1000" dirty="0" err="1">
                          <a:effectLst/>
                        </a:rPr>
                        <a:t>geodatabase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endParaRPr lang="hu-HU"/>
                    </a:p>
                  </a:txBody>
                  <a:tcPr marL="23765" marR="23765" marT="0" marB="0"/>
                </a:tc>
                <a:tc>
                  <a:txBody>
                    <a:bodyPr/>
                    <a:lstStyle/>
                    <a:p>
                      <a:pPr>
                        <a:lnSpc>
                          <a:spcPct val="107000"/>
                        </a:lnSpc>
                        <a:spcAft>
                          <a:spcPts val="0"/>
                        </a:spcAft>
                      </a:pPr>
                      <a:r>
                        <a:rPr lang="hu-HU" sz="1000" dirty="0" err="1">
                          <a:effectLst/>
                        </a:rPr>
                        <a:t>geodatabase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11"/>
                  </a:ext>
                </a:extLst>
              </a:tr>
              <a:tr h="259341">
                <a:tc>
                  <a:txBody>
                    <a:bodyPr/>
                    <a:lstStyle/>
                    <a:p>
                      <a:pPr marL="0" algn="l" defTabSz="914400" rtl="0" eaLnBrk="1" latinLnBrk="0" hangingPunct="1">
                        <a:lnSpc>
                          <a:spcPct val="107000"/>
                        </a:lnSpc>
                        <a:spcAft>
                          <a:spcPts val="0"/>
                        </a:spcAft>
                      </a:pPr>
                      <a:r>
                        <a:rPr lang="hu-HU" sz="1000" b="1" kern="1200" dirty="0">
                          <a:solidFill>
                            <a:schemeClr val="lt1"/>
                          </a:solidFill>
                          <a:effectLst/>
                          <a:latin typeface="+mn-lt"/>
                          <a:ea typeface="+mn-ea"/>
                          <a:cs typeface="+mn-cs"/>
                        </a:rPr>
                        <a:t>12</a:t>
                      </a:r>
                    </a:p>
                  </a:txBody>
                  <a:tcPr marL="23765" marR="23765" marT="0" marB="0"/>
                </a:tc>
                <a:tc>
                  <a:txBody>
                    <a:bodyPr/>
                    <a:lstStyle/>
                    <a:p>
                      <a:pPr>
                        <a:lnSpc>
                          <a:spcPct val="107000"/>
                        </a:lnSpc>
                        <a:spcAft>
                          <a:spcPts val="0"/>
                        </a:spcAft>
                      </a:pPr>
                      <a:r>
                        <a:rPr lang="hu-HU" sz="1000" dirty="0">
                          <a:effectLst/>
                        </a:rPr>
                        <a:t>Standing </a:t>
                      </a:r>
                      <a:r>
                        <a:rPr lang="hu-HU" sz="1000" dirty="0" err="1">
                          <a:effectLst/>
                        </a:rPr>
                        <a:t>water</a:t>
                      </a:r>
                      <a:r>
                        <a:rPr lang="hu-HU" sz="1000" dirty="0">
                          <a:effectLst/>
                        </a:rPr>
                        <a:t> </a:t>
                      </a:r>
                      <a:r>
                        <a:rPr lang="hu-HU" sz="1000" dirty="0" err="1">
                          <a:effectLst/>
                        </a:rPr>
                        <a:t>bodies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pPr>
                        <a:lnSpc>
                          <a:spcPct val="107000"/>
                        </a:lnSpc>
                        <a:spcAft>
                          <a:spcPts val="0"/>
                        </a:spcAft>
                      </a:pPr>
                      <a:r>
                        <a:rPr lang="hu-HU" sz="1000" dirty="0">
                          <a:effectLst/>
                        </a:rPr>
                        <a:t>National </a:t>
                      </a:r>
                      <a:r>
                        <a:rPr lang="hu-HU" sz="1000" dirty="0" err="1">
                          <a:effectLst/>
                        </a:rPr>
                        <a:t>geodatabase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tc>
                  <a:txBody>
                    <a:bodyPr/>
                    <a:lstStyle/>
                    <a:p>
                      <a:endParaRPr lang="hu-HU" dirty="0"/>
                    </a:p>
                  </a:txBody>
                  <a:tcPr marL="23765" marR="23765" marT="0" marB="0"/>
                </a:tc>
                <a:tc>
                  <a:txBody>
                    <a:bodyPr/>
                    <a:lstStyle/>
                    <a:p>
                      <a:pPr>
                        <a:lnSpc>
                          <a:spcPct val="107000"/>
                        </a:lnSpc>
                        <a:spcAft>
                          <a:spcPts val="0"/>
                        </a:spcAft>
                      </a:pPr>
                      <a:r>
                        <a:rPr lang="hu-HU" sz="1000" dirty="0" err="1">
                          <a:effectLst/>
                        </a:rPr>
                        <a:t>geodatabase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65" marR="23765"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670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842682"/>
          </a:xfrm>
        </p:spPr>
        <p:txBody>
          <a:bodyPr>
            <a:normAutofit/>
          </a:bodyPr>
          <a:lstStyle/>
          <a:p>
            <a:r>
              <a:rPr lang="en-US" sz="4800" b="1" dirty="0"/>
              <a:t>Tools used in the </a:t>
            </a:r>
            <a:r>
              <a:rPr lang="en-US" sz="4000" b="1" dirty="0"/>
              <a:t>case</a:t>
            </a:r>
            <a:r>
              <a:rPr lang="en-US" sz="4800" b="1" dirty="0"/>
              <a:t> study</a:t>
            </a:r>
            <a:endParaRPr lang="en-US" sz="4800" dirty="0"/>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
        <p:nvSpPr>
          <p:cNvPr id="6" name="Rectangle 5"/>
          <p:cNvSpPr/>
          <p:nvPr/>
        </p:nvSpPr>
        <p:spPr>
          <a:xfrm>
            <a:off x="462855" y="922537"/>
            <a:ext cx="5552464" cy="1384995"/>
          </a:xfrm>
          <a:prstGeom prst="rect">
            <a:avLst/>
          </a:prstGeom>
        </p:spPr>
        <p:txBody>
          <a:bodyPr wrap="square">
            <a:spAutoFit/>
          </a:bodyPr>
          <a:lstStyle/>
          <a:p>
            <a:pPr marL="0" lvl="1">
              <a:spcBef>
                <a:spcPts val="600"/>
              </a:spcBef>
              <a:buFont typeface="Arial" pitchFamily="34" charset="0"/>
              <a:buChar char="•"/>
            </a:pPr>
            <a:r>
              <a:rPr lang="en-US" sz="2800" dirty="0"/>
              <a:t>Biophysical </a:t>
            </a:r>
            <a:r>
              <a:rPr lang="hu-HU" sz="2800" dirty="0"/>
              <a:t>and </a:t>
            </a:r>
            <a:r>
              <a:rPr lang="hu-HU" sz="2800" dirty="0" err="1"/>
              <a:t>sociocultural</a:t>
            </a:r>
            <a:r>
              <a:rPr lang="hu-HU" sz="2800" dirty="0"/>
              <a:t> </a:t>
            </a:r>
            <a:r>
              <a:rPr lang="en-US" sz="2800" dirty="0"/>
              <a:t>valuation of ecosystem services</a:t>
            </a:r>
            <a:endParaRPr lang="hu-HU" sz="2800" dirty="0"/>
          </a:p>
          <a:p>
            <a:pPr marL="0" lvl="1"/>
            <a:endParaRPr lang="hu-HU" sz="2800" dirty="0"/>
          </a:p>
        </p:txBody>
      </p:sp>
      <p:sp>
        <p:nvSpPr>
          <p:cNvPr id="7" name="Cím 1"/>
          <p:cNvSpPr txBox="1">
            <a:spLocks/>
          </p:cNvSpPr>
          <p:nvPr/>
        </p:nvSpPr>
        <p:spPr>
          <a:xfrm>
            <a:off x="6185647" y="908633"/>
            <a:ext cx="5593976" cy="77673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u-HU" sz="2400" b="1" i="0" u="none" strike="noStrike" kern="1200" cap="none" spc="0" normalizeH="0" baseline="0" noProof="0" dirty="0" err="1">
                <a:ln>
                  <a:noFill/>
                </a:ln>
                <a:solidFill>
                  <a:schemeClr val="tx1"/>
                </a:solidFill>
                <a:effectLst/>
                <a:uLnTx/>
                <a:uFillTx/>
                <a:latin typeface="+mj-lt"/>
                <a:ea typeface="+mj-ea"/>
                <a:cs typeface="+mj-cs"/>
              </a:rPr>
              <a:t>Importance</a:t>
            </a:r>
            <a:r>
              <a:rPr kumimoji="0" lang="hu-HU" sz="2400" b="1" i="0" u="none" strike="noStrike" kern="1200" cap="none" spc="0" normalizeH="0" baseline="0" noProof="0" dirty="0">
                <a:ln>
                  <a:noFill/>
                </a:ln>
                <a:solidFill>
                  <a:schemeClr val="tx1"/>
                </a:solidFill>
                <a:effectLst/>
                <a:uLnTx/>
                <a:uFillTx/>
                <a:latin typeface="+mj-lt"/>
                <a:ea typeface="+mj-ea"/>
                <a:cs typeface="+mj-cs"/>
              </a:rPr>
              <a:t> of ES </a:t>
            </a:r>
            <a:r>
              <a:rPr kumimoji="0" lang="hu-HU" sz="2400" b="1" i="0" u="none" strike="noStrike" kern="1200" cap="none" spc="0" normalizeH="0" baseline="0" noProof="0" dirty="0" err="1">
                <a:ln>
                  <a:noFill/>
                </a:ln>
                <a:solidFill>
                  <a:schemeClr val="tx1"/>
                </a:solidFill>
                <a:effectLst/>
                <a:uLnTx/>
                <a:uFillTx/>
                <a:latin typeface="+mj-lt"/>
                <a:ea typeface="+mj-ea"/>
                <a:cs typeface="+mj-cs"/>
              </a:rPr>
              <a:t>given</a:t>
            </a:r>
            <a:r>
              <a:rPr kumimoji="0" lang="hu-HU" sz="2400" b="1" i="0" u="none" strike="noStrike" kern="1200" cap="none" spc="0" normalizeH="0" baseline="0" noProof="0" dirty="0">
                <a:ln>
                  <a:noFill/>
                </a:ln>
                <a:solidFill>
                  <a:schemeClr val="tx1"/>
                </a:solidFill>
                <a:effectLst/>
                <a:uLnTx/>
                <a:uFillTx/>
                <a:latin typeface="+mj-lt"/>
                <a:ea typeface="+mj-ea"/>
                <a:cs typeface="+mj-cs"/>
              </a:rPr>
              <a:t> </a:t>
            </a:r>
            <a:r>
              <a:rPr kumimoji="0" lang="hu-HU" sz="2400" b="1" i="0" u="none" strike="noStrike" kern="1200" cap="none" spc="0" normalizeH="0" baseline="0" noProof="0" dirty="0" err="1">
                <a:ln>
                  <a:noFill/>
                </a:ln>
                <a:solidFill>
                  <a:schemeClr val="tx1"/>
                </a:solidFill>
                <a:effectLst/>
                <a:uLnTx/>
                <a:uFillTx/>
                <a:latin typeface="+mj-lt"/>
                <a:ea typeface="+mj-ea"/>
                <a:cs typeface="+mj-cs"/>
              </a:rPr>
              <a:t>by</a:t>
            </a:r>
            <a:r>
              <a:rPr kumimoji="0" lang="hu-HU" sz="2400" b="1" i="0" u="none" strike="noStrike" kern="1200" cap="none" spc="0" normalizeH="0" baseline="0" noProof="0" dirty="0">
                <a:ln>
                  <a:noFill/>
                </a:ln>
                <a:solidFill>
                  <a:schemeClr val="tx1"/>
                </a:solidFill>
                <a:effectLst/>
                <a:uLnTx/>
                <a:uFillTx/>
                <a:latin typeface="+mj-lt"/>
                <a:ea typeface="+mj-ea"/>
                <a:cs typeface="+mj-cs"/>
              </a:rPr>
              <a:t> local </a:t>
            </a:r>
            <a:r>
              <a:rPr kumimoji="0" lang="hu-HU" sz="2400" b="1" i="0" u="none" strike="noStrike" kern="1200" cap="none" spc="0" normalizeH="0" baseline="0" noProof="0" dirty="0" err="1">
                <a:ln>
                  <a:noFill/>
                </a:ln>
                <a:solidFill>
                  <a:schemeClr val="tx1"/>
                </a:solidFill>
                <a:effectLst/>
                <a:uLnTx/>
                <a:uFillTx/>
                <a:latin typeface="+mj-lt"/>
                <a:ea typeface="+mj-ea"/>
                <a:cs typeface="+mj-cs"/>
              </a:rPr>
              <a:t>inhabitants</a:t>
            </a:r>
            <a:r>
              <a:rPr kumimoji="0" lang="hu-HU" sz="2400" b="1" i="0" u="none" strike="noStrike" kern="1200" cap="none" spc="0" normalizeH="0" baseline="0" noProof="0" dirty="0">
                <a:ln>
                  <a:noFill/>
                </a:ln>
                <a:solidFill>
                  <a:schemeClr val="tx1"/>
                </a:solidFill>
                <a:effectLst/>
                <a:uLnTx/>
                <a:uFillTx/>
                <a:latin typeface="+mj-lt"/>
                <a:ea typeface="+mj-ea"/>
                <a:cs typeface="+mj-cs"/>
              </a:rPr>
              <a:t> (1-5) n=71</a:t>
            </a:r>
          </a:p>
        </p:txBody>
      </p:sp>
      <p:graphicFrame>
        <p:nvGraphicFramePr>
          <p:cNvPr id="8" name="Tartalom helye 4"/>
          <p:cNvGraphicFramePr>
            <a:graphicFrameLocks/>
          </p:cNvGraphicFramePr>
          <p:nvPr>
            <p:extLst>
              <p:ext uri="{D42A27DB-BD31-4B8C-83A1-F6EECF244321}">
                <p14:modId xmlns:p14="http://schemas.microsoft.com/office/powerpoint/2010/main" val="1042128237"/>
              </p:ext>
            </p:extLst>
          </p:nvPr>
        </p:nvGraphicFramePr>
        <p:xfrm>
          <a:off x="6239434" y="1810870"/>
          <a:ext cx="5405719" cy="4545104"/>
        </p:xfrm>
        <a:graphic>
          <a:graphicData uri="http://schemas.openxmlformats.org/drawingml/2006/table">
            <a:tbl>
              <a:tblPr firstRow="1" bandRow="1">
                <a:tableStyleId>{5C22544A-7EE6-4342-B048-85BDC9FD1C3A}</a:tableStyleId>
              </a:tblPr>
              <a:tblGrid>
                <a:gridCol w="3430065">
                  <a:extLst>
                    <a:ext uri="{9D8B030D-6E8A-4147-A177-3AD203B41FA5}">
                      <a16:colId xmlns:a16="http://schemas.microsoft.com/office/drawing/2014/main" val="3937225528"/>
                    </a:ext>
                  </a:extLst>
                </a:gridCol>
                <a:gridCol w="1975654">
                  <a:extLst>
                    <a:ext uri="{9D8B030D-6E8A-4147-A177-3AD203B41FA5}">
                      <a16:colId xmlns:a16="http://schemas.microsoft.com/office/drawing/2014/main" val="421949607"/>
                    </a:ext>
                  </a:extLst>
                </a:gridCol>
              </a:tblGrid>
              <a:tr h="418904">
                <a:tc>
                  <a:txBody>
                    <a:bodyPr/>
                    <a:lstStyle/>
                    <a:p>
                      <a:r>
                        <a:rPr lang="hu-HU" sz="2000" dirty="0" err="1"/>
                        <a:t>Ecosystem</a:t>
                      </a:r>
                      <a:r>
                        <a:rPr lang="hu-HU" sz="2000" dirty="0"/>
                        <a:t> service</a:t>
                      </a:r>
                    </a:p>
                  </a:txBody>
                  <a:tcPr/>
                </a:tc>
                <a:tc>
                  <a:txBody>
                    <a:bodyPr/>
                    <a:lstStyle/>
                    <a:p>
                      <a:pPr algn="ctr"/>
                      <a:r>
                        <a:rPr lang="hu-HU" sz="2000" dirty="0" err="1"/>
                        <a:t>Average</a:t>
                      </a:r>
                      <a:endParaRPr lang="hu-HU" sz="2000" dirty="0"/>
                    </a:p>
                  </a:txBody>
                  <a:tcPr/>
                </a:tc>
                <a:extLst>
                  <a:ext uri="{0D108BD9-81ED-4DB2-BD59-A6C34878D82A}">
                    <a16:rowId xmlns:a16="http://schemas.microsoft.com/office/drawing/2014/main" val="80502648"/>
                  </a:ext>
                </a:extLst>
              </a:tr>
              <a:tr h="343850">
                <a:tc>
                  <a:txBody>
                    <a:bodyPr/>
                    <a:lstStyle/>
                    <a:p>
                      <a:pPr algn="l" fontAlgn="b"/>
                      <a:r>
                        <a:rPr lang="hu-HU" sz="2000" u="none" strike="noStrike" dirty="0" err="1">
                          <a:effectLst/>
                        </a:rPr>
                        <a:t>Habitat</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dirty="0">
                          <a:effectLst/>
                        </a:rPr>
                        <a:t>5,0</a:t>
                      </a:r>
                      <a:endParaRPr lang="hu-HU"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778941"/>
                  </a:ext>
                </a:extLst>
              </a:tr>
              <a:tr h="343850">
                <a:tc>
                  <a:txBody>
                    <a:bodyPr/>
                    <a:lstStyle/>
                    <a:p>
                      <a:pPr algn="l" fontAlgn="b"/>
                      <a:r>
                        <a:rPr lang="hu-HU" sz="2000" u="none" strike="noStrike" dirty="0" err="1">
                          <a:effectLst/>
                        </a:rPr>
                        <a:t>Environmental</a:t>
                      </a:r>
                      <a:r>
                        <a:rPr lang="hu-HU" sz="2000" u="none" strike="noStrike" dirty="0">
                          <a:effectLst/>
                        </a:rPr>
                        <a:t> </a:t>
                      </a:r>
                      <a:r>
                        <a:rPr lang="hu-HU" sz="2000" u="none" strike="noStrike" dirty="0" err="1">
                          <a:effectLst/>
                        </a:rPr>
                        <a:t>education</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4,6</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2930593"/>
                  </a:ext>
                </a:extLst>
              </a:tr>
              <a:tr h="343850">
                <a:tc>
                  <a:txBody>
                    <a:bodyPr/>
                    <a:lstStyle/>
                    <a:p>
                      <a:pPr algn="l" fontAlgn="b"/>
                      <a:r>
                        <a:rPr lang="hu-HU" sz="2000" u="none" strike="noStrike" dirty="0" err="1">
                          <a:effectLst/>
                        </a:rPr>
                        <a:t>Food</a:t>
                      </a:r>
                      <a:r>
                        <a:rPr lang="hu-HU" sz="2000" u="none" strike="noStrike" baseline="0" dirty="0">
                          <a:effectLst/>
                        </a:rPr>
                        <a:t> (</a:t>
                      </a:r>
                      <a:r>
                        <a:rPr lang="hu-HU" sz="2000" u="none" strike="noStrike" baseline="0" dirty="0" err="1">
                          <a:effectLst/>
                        </a:rPr>
                        <a:t>fish</a:t>
                      </a:r>
                      <a:r>
                        <a:rPr lang="hu-HU" sz="2000" u="none" strike="noStrike" baseline="0" dirty="0">
                          <a:effectLst/>
                        </a:rPr>
                        <a:t>)</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4,4</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3902833"/>
                  </a:ext>
                </a:extLst>
              </a:tr>
              <a:tr h="343850">
                <a:tc>
                  <a:txBody>
                    <a:bodyPr/>
                    <a:lstStyle/>
                    <a:p>
                      <a:pPr algn="l" fontAlgn="b"/>
                      <a:r>
                        <a:rPr lang="hu-HU" sz="2000" u="none" strike="noStrike" dirty="0" err="1">
                          <a:effectLst/>
                        </a:rPr>
                        <a:t>Recreation</a:t>
                      </a:r>
                      <a:r>
                        <a:rPr lang="hu-HU" sz="2000" u="none" strike="noStrike" dirty="0">
                          <a:effectLst/>
                        </a:rPr>
                        <a:t>, </a:t>
                      </a:r>
                      <a:r>
                        <a:rPr lang="hu-HU" sz="2000" u="none" strike="noStrike" dirty="0" err="1">
                          <a:effectLst/>
                        </a:rPr>
                        <a:t>ecotourism</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dirty="0">
                          <a:effectLst/>
                        </a:rPr>
                        <a:t>4,</a:t>
                      </a:r>
                      <a:r>
                        <a:rPr lang="hu-HU" sz="2000" u="none" strike="noStrike" dirty="0" err="1">
                          <a:effectLst/>
                        </a:rPr>
                        <a:t>4</a:t>
                      </a:r>
                      <a:endParaRPr lang="hu-HU"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6047748"/>
                  </a:ext>
                </a:extLst>
              </a:tr>
              <a:tr h="343850">
                <a:tc>
                  <a:txBody>
                    <a:bodyPr/>
                    <a:lstStyle/>
                    <a:p>
                      <a:pPr algn="l" fontAlgn="b"/>
                      <a:r>
                        <a:rPr lang="hu-HU" sz="2000" u="none" strike="noStrike" dirty="0" err="1">
                          <a:effectLst/>
                        </a:rPr>
                        <a:t>Landscape</a:t>
                      </a:r>
                      <a:r>
                        <a:rPr lang="hu-HU" sz="2000" u="none" strike="noStrike" dirty="0">
                          <a:effectLst/>
                        </a:rPr>
                        <a:t> </a:t>
                      </a:r>
                      <a:r>
                        <a:rPr lang="hu-HU" sz="2000" u="none" strike="noStrike" dirty="0" err="1">
                          <a:effectLst/>
                        </a:rPr>
                        <a:t>value</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4,3</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675701"/>
                  </a:ext>
                </a:extLst>
              </a:tr>
              <a:tr h="343850">
                <a:tc>
                  <a:txBody>
                    <a:bodyPr/>
                    <a:lstStyle/>
                    <a:p>
                      <a:pPr algn="l" fontAlgn="b"/>
                      <a:r>
                        <a:rPr lang="hu-HU" sz="2000" u="none" strike="noStrike" dirty="0">
                          <a:effectLst/>
                        </a:rPr>
                        <a:t>Reed</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4,1</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0484361"/>
                  </a:ext>
                </a:extLst>
              </a:tr>
              <a:tr h="343850">
                <a:tc>
                  <a:txBody>
                    <a:bodyPr/>
                    <a:lstStyle/>
                    <a:p>
                      <a:pPr algn="l" fontAlgn="b"/>
                      <a:r>
                        <a:rPr lang="hu-HU" sz="2000" u="none" strike="noStrike" dirty="0" err="1">
                          <a:effectLst/>
                        </a:rPr>
                        <a:t>Climate</a:t>
                      </a:r>
                      <a:r>
                        <a:rPr lang="hu-HU" sz="2000" u="none" strike="noStrike" dirty="0">
                          <a:effectLst/>
                        </a:rPr>
                        <a:t> </a:t>
                      </a:r>
                      <a:r>
                        <a:rPr lang="hu-HU" sz="2000" u="none" strike="noStrike" dirty="0" err="1">
                          <a:effectLst/>
                        </a:rPr>
                        <a:t>regulation</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4,0</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9457094"/>
                  </a:ext>
                </a:extLst>
              </a:tr>
              <a:tr h="343850">
                <a:tc>
                  <a:txBody>
                    <a:bodyPr/>
                    <a:lstStyle/>
                    <a:p>
                      <a:pPr algn="l" fontAlgn="b"/>
                      <a:r>
                        <a:rPr lang="hu-HU" sz="2000" u="none" strike="noStrike" dirty="0" err="1">
                          <a:effectLst/>
                        </a:rPr>
                        <a:t>Artistic</a:t>
                      </a:r>
                      <a:r>
                        <a:rPr lang="hu-HU" sz="2000" u="none" strike="noStrike" dirty="0">
                          <a:effectLst/>
                        </a:rPr>
                        <a:t> </a:t>
                      </a:r>
                      <a:r>
                        <a:rPr lang="hu-HU" sz="2000" u="none" strike="noStrike" dirty="0" err="1">
                          <a:effectLst/>
                        </a:rPr>
                        <a:t>inspiration</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3,8</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725946"/>
                  </a:ext>
                </a:extLst>
              </a:tr>
              <a:tr h="343850">
                <a:tc>
                  <a:txBody>
                    <a:bodyPr/>
                    <a:lstStyle/>
                    <a:p>
                      <a:pPr algn="l" fontAlgn="b"/>
                      <a:r>
                        <a:rPr lang="hu-HU" sz="2000" u="none" strike="noStrike" dirty="0">
                          <a:effectLst/>
                        </a:rPr>
                        <a:t>Research</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3,8</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5411961"/>
                  </a:ext>
                </a:extLst>
              </a:tr>
              <a:tr h="343850">
                <a:tc>
                  <a:txBody>
                    <a:bodyPr/>
                    <a:lstStyle/>
                    <a:p>
                      <a:pPr algn="l" fontAlgn="b"/>
                      <a:r>
                        <a:rPr lang="hu-HU" sz="2000" u="none" strike="noStrike" dirty="0" err="1">
                          <a:effectLst/>
                        </a:rPr>
                        <a:t>Material</a:t>
                      </a:r>
                      <a:r>
                        <a:rPr lang="hu-HU" sz="2000" u="none" strike="noStrike" dirty="0">
                          <a:effectLst/>
                        </a:rPr>
                        <a:t> </a:t>
                      </a:r>
                      <a:r>
                        <a:rPr lang="hu-HU" sz="2000" u="none" strike="noStrike" dirty="0" err="1">
                          <a:effectLst/>
                        </a:rPr>
                        <a:t>for</a:t>
                      </a:r>
                      <a:r>
                        <a:rPr lang="hu-HU" sz="2000" u="none" strike="noStrike" dirty="0">
                          <a:effectLst/>
                        </a:rPr>
                        <a:t> </a:t>
                      </a:r>
                      <a:r>
                        <a:rPr lang="hu-HU" sz="2000" u="none" strike="noStrike" dirty="0" err="1">
                          <a:effectLst/>
                        </a:rPr>
                        <a:t>crafts</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3,4</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1939277"/>
                  </a:ext>
                </a:extLst>
              </a:tr>
              <a:tr h="343850">
                <a:tc>
                  <a:txBody>
                    <a:bodyPr/>
                    <a:lstStyle/>
                    <a:p>
                      <a:pPr algn="l" fontAlgn="b"/>
                      <a:r>
                        <a:rPr lang="hu-HU" sz="2000" u="none" strike="noStrike" dirty="0" err="1">
                          <a:effectLst/>
                        </a:rPr>
                        <a:t>Water</a:t>
                      </a:r>
                      <a:r>
                        <a:rPr lang="hu-HU" sz="2000" u="none" strike="noStrike" dirty="0">
                          <a:effectLst/>
                        </a:rPr>
                        <a:t> </a:t>
                      </a:r>
                      <a:r>
                        <a:rPr lang="hu-HU" sz="2000" u="none" strike="noStrike" dirty="0" err="1">
                          <a:effectLst/>
                        </a:rPr>
                        <a:t>treatment</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a:effectLst/>
                        </a:rPr>
                        <a:t>3,4</a:t>
                      </a:r>
                      <a:endParaRPr lang="hu-HU"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2111506"/>
                  </a:ext>
                </a:extLst>
              </a:tr>
              <a:tr h="343850">
                <a:tc>
                  <a:txBody>
                    <a:bodyPr/>
                    <a:lstStyle/>
                    <a:p>
                      <a:pPr algn="l" fontAlgn="b"/>
                      <a:r>
                        <a:rPr lang="hu-HU" sz="2000" u="none" strike="noStrike" dirty="0" err="1">
                          <a:effectLst/>
                        </a:rPr>
                        <a:t>Water</a:t>
                      </a:r>
                      <a:r>
                        <a:rPr lang="hu-HU" sz="2000" u="none" strike="noStrike" dirty="0">
                          <a:effectLst/>
                        </a:rPr>
                        <a:t> </a:t>
                      </a:r>
                      <a:r>
                        <a:rPr lang="hu-HU" sz="2000" u="none" strike="noStrike" dirty="0" err="1">
                          <a:effectLst/>
                        </a:rPr>
                        <a:t>regulation</a:t>
                      </a:r>
                      <a:endParaRPr lang="hu-H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2000" u="none" strike="noStrike" dirty="0">
                          <a:effectLst/>
                        </a:rPr>
                        <a:t>3,3</a:t>
                      </a:r>
                      <a:endParaRPr lang="hu-HU"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6508192"/>
                  </a:ext>
                </a:extLst>
              </a:tr>
            </a:tbl>
          </a:graphicData>
        </a:graphic>
      </p:graphicFrame>
      <p:pic>
        <p:nvPicPr>
          <p:cNvPr id="3074" name="Picture 2"/>
          <p:cNvPicPr>
            <a:picLocks noChangeAspect="1" noChangeArrowheads="1"/>
          </p:cNvPicPr>
          <p:nvPr/>
        </p:nvPicPr>
        <p:blipFill>
          <a:blip r:embed="rId4" cstate="print"/>
          <a:srcRect/>
          <a:stretch>
            <a:fillRect/>
          </a:stretch>
        </p:blipFill>
        <p:spPr bwMode="auto">
          <a:xfrm>
            <a:off x="322730" y="2143886"/>
            <a:ext cx="5555506" cy="4168063"/>
          </a:xfrm>
          <a:prstGeom prst="rect">
            <a:avLst/>
          </a:prstGeom>
          <a:noFill/>
          <a:ln w="9525">
            <a:noFill/>
            <a:miter lim="800000"/>
            <a:headEnd/>
            <a:tailEnd/>
          </a:ln>
          <a:effectLst/>
        </p:spPr>
      </p:pic>
    </p:spTree>
    <p:extLst>
      <p:ext uri="{BB962C8B-B14F-4D97-AF65-F5344CB8AC3E}">
        <p14:creationId xmlns:p14="http://schemas.microsoft.com/office/powerpoint/2010/main" val="246701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915" y="0"/>
            <a:ext cx="9144000" cy="1007395"/>
          </a:xfrm>
        </p:spPr>
        <p:txBody>
          <a:bodyPr>
            <a:normAutofit fontScale="90000"/>
          </a:bodyPr>
          <a:lstStyle/>
          <a:p>
            <a:br>
              <a:rPr lang="en-US" b="1" dirty="0"/>
            </a:br>
            <a:br>
              <a:rPr lang="en-US" b="1" dirty="0"/>
            </a:br>
            <a:br>
              <a:rPr lang="en-US" b="1" dirty="0"/>
            </a:br>
            <a:br>
              <a:rPr lang="en-US" b="1" dirty="0"/>
            </a:br>
            <a:r>
              <a:rPr lang="en-US" b="1" dirty="0"/>
              <a:t>Stakeholder feedback</a:t>
            </a:r>
            <a:endParaRPr lang="en-US" dirty="0"/>
          </a:p>
        </p:txBody>
      </p:sp>
      <p:sp>
        <p:nvSpPr>
          <p:cNvPr id="3" name="Subtitle 2"/>
          <p:cNvSpPr>
            <a:spLocks noGrp="1"/>
          </p:cNvSpPr>
          <p:nvPr>
            <p:ph type="subTitle" idx="1"/>
          </p:nvPr>
        </p:nvSpPr>
        <p:spPr>
          <a:xfrm>
            <a:off x="745589" y="1069145"/>
            <a:ext cx="10733648" cy="4998323"/>
          </a:xfrm>
        </p:spPr>
        <p:txBody>
          <a:bodyPr>
            <a:normAutofit/>
          </a:bodyPr>
          <a:lstStyle/>
          <a:p>
            <a:pPr lvl="0" algn="l"/>
            <a:r>
              <a:rPr lang="hu-HU" sz="2000" b="1" dirty="0"/>
              <a:t>1st </a:t>
            </a:r>
            <a:r>
              <a:rPr lang="hu-HU" sz="2000" b="1" dirty="0" err="1"/>
              <a:t>stakeholder</a:t>
            </a:r>
            <a:r>
              <a:rPr lang="hu-HU" sz="2000" b="1" dirty="0"/>
              <a:t> </a:t>
            </a:r>
            <a:r>
              <a:rPr lang="hu-HU" sz="2000" b="1" dirty="0" err="1"/>
              <a:t>workshop</a:t>
            </a:r>
            <a:r>
              <a:rPr lang="hu-HU" sz="2000" b="1" dirty="0"/>
              <a:t> (</a:t>
            </a:r>
            <a:r>
              <a:rPr lang="hu-HU" sz="2000" b="1" dirty="0" err="1"/>
              <a:t>January</a:t>
            </a:r>
            <a:r>
              <a:rPr lang="hu-HU" sz="2000" b="1" dirty="0"/>
              <a:t> 2016) </a:t>
            </a:r>
            <a:r>
              <a:rPr lang="hu-HU" sz="2000" b="1" dirty="0" err="1"/>
              <a:t>with</a:t>
            </a:r>
            <a:r>
              <a:rPr lang="hu-HU" sz="2000" b="1" dirty="0"/>
              <a:t> 55 </a:t>
            </a:r>
            <a:r>
              <a:rPr lang="hu-HU" sz="2000" b="1" dirty="0" err="1"/>
              <a:t>attendants</a:t>
            </a:r>
            <a:endParaRPr lang="hu-HU" sz="2000" b="1" dirty="0"/>
          </a:p>
          <a:p>
            <a:pPr lvl="0" algn="l">
              <a:buFont typeface="Arial" pitchFamily="34" charset="0"/>
              <a:buChar char="•"/>
            </a:pPr>
            <a:r>
              <a:rPr lang="en-US" sz="2000" dirty="0"/>
              <a:t>important milestone in the consultation process among the representatives of different sectors</a:t>
            </a:r>
            <a:endParaRPr lang="hu-HU" sz="2000" dirty="0"/>
          </a:p>
          <a:p>
            <a:pPr lvl="1" algn="l"/>
            <a:r>
              <a:rPr lang="en-US" sz="1600" dirty="0"/>
              <a:t>industry, authorities, national park, NGO, academic institutes</a:t>
            </a:r>
            <a:r>
              <a:rPr lang="hu-HU" sz="1600" dirty="0"/>
              <a:t>, </a:t>
            </a:r>
            <a:r>
              <a:rPr lang="en-US" sz="1600" dirty="0"/>
              <a:t>local and national decision-makers</a:t>
            </a:r>
            <a:endParaRPr lang="hu-HU" sz="1600" dirty="0"/>
          </a:p>
          <a:p>
            <a:pPr lvl="0" algn="l">
              <a:buFont typeface="Arial" pitchFamily="34" charset="0"/>
              <a:buChar char="•"/>
            </a:pPr>
            <a:r>
              <a:rPr lang="en-US" sz="2000" dirty="0"/>
              <a:t>to gather different stakeholders and discuss current constrains was a breakthrough activity and was </a:t>
            </a:r>
            <a:r>
              <a:rPr lang="hu-HU" sz="2000" dirty="0" err="1"/>
              <a:t>assessed</a:t>
            </a:r>
            <a:r>
              <a:rPr lang="en-US" sz="2000" dirty="0"/>
              <a:t> very positively. The continuation of the </a:t>
            </a:r>
            <a:r>
              <a:rPr lang="en-US" sz="2000" b="1" dirty="0"/>
              <a:t>consultation</a:t>
            </a:r>
            <a:r>
              <a:rPr lang="en-US" sz="2000" dirty="0"/>
              <a:t> and seeking jointly the solution for the concerns is a significant option to support the aquaculture sector.</a:t>
            </a:r>
            <a:endParaRPr lang="hu-HU" sz="2000" dirty="0"/>
          </a:p>
          <a:p>
            <a:pPr algn="l"/>
            <a:r>
              <a:rPr lang="nb-NO" sz="2000" b="1" u="sng" dirty="0"/>
              <a:t>The  most important issues</a:t>
            </a:r>
            <a:endParaRPr lang="hu-HU" sz="2000" b="1" u="sng" dirty="0"/>
          </a:p>
          <a:p>
            <a:pPr algn="l">
              <a:spcBef>
                <a:spcPts val="600"/>
              </a:spcBef>
              <a:buFont typeface="Arial" pitchFamily="34" charset="0"/>
              <a:buChar char="•"/>
            </a:pPr>
            <a:r>
              <a:rPr lang="hu-HU" sz="2000" dirty="0" err="1"/>
              <a:t>Ecosystem</a:t>
            </a:r>
            <a:r>
              <a:rPr lang="hu-HU" sz="2000" dirty="0"/>
              <a:t> </a:t>
            </a:r>
            <a:r>
              <a:rPr lang="hu-HU" sz="2000" dirty="0" err="1"/>
              <a:t>services</a:t>
            </a:r>
            <a:endParaRPr lang="hu-HU" sz="2000" dirty="0"/>
          </a:p>
          <a:p>
            <a:pPr algn="l">
              <a:spcBef>
                <a:spcPts val="600"/>
              </a:spcBef>
              <a:buFont typeface="Arial" pitchFamily="34" charset="0"/>
              <a:buChar char="•"/>
            </a:pPr>
            <a:r>
              <a:rPr lang="hu-HU" sz="2000" dirty="0" err="1"/>
              <a:t>Conflicts</a:t>
            </a:r>
            <a:r>
              <a:rPr lang="hu-HU" sz="2000" dirty="0"/>
              <a:t> </a:t>
            </a:r>
            <a:r>
              <a:rPr lang="hu-HU" sz="2000" dirty="0" err="1"/>
              <a:t>between</a:t>
            </a:r>
            <a:r>
              <a:rPr lang="hu-HU" sz="2000" dirty="0"/>
              <a:t> </a:t>
            </a:r>
            <a:r>
              <a:rPr lang="hu-HU" sz="2000" dirty="0" err="1"/>
              <a:t>natural</a:t>
            </a:r>
            <a:r>
              <a:rPr lang="hu-HU" sz="2000" dirty="0"/>
              <a:t> </a:t>
            </a:r>
            <a:r>
              <a:rPr lang="hu-HU" sz="2000" dirty="0" err="1"/>
              <a:t>conservation</a:t>
            </a:r>
            <a:r>
              <a:rPr lang="hu-HU" sz="2000" dirty="0"/>
              <a:t> and </a:t>
            </a:r>
            <a:r>
              <a:rPr lang="hu-HU" sz="2000" dirty="0" err="1"/>
              <a:t>aquaculture</a:t>
            </a:r>
            <a:r>
              <a:rPr lang="hu-HU" sz="2000" dirty="0"/>
              <a:t> </a:t>
            </a:r>
            <a:r>
              <a:rPr lang="hu-HU" sz="2000" dirty="0" err="1"/>
              <a:t>producers</a:t>
            </a:r>
            <a:r>
              <a:rPr lang="hu-HU" sz="2000" dirty="0"/>
              <a:t> - </a:t>
            </a:r>
            <a:r>
              <a:rPr lang="hu-HU" sz="2000" dirty="0" err="1"/>
              <a:t>damage</a:t>
            </a:r>
            <a:r>
              <a:rPr lang="hu-HU" sz="2000" dirty="0"/>
              <a:t> </a:t>
            </a:r>
            <a:r>
              <a:rPr lang="hu-HU" sz="2000" dirty="0" err="1"/>
              <a:t>caused</a:t>
            </a:r>
            <a:r>
              <a:rPr lang="hu-HU" sz="2000" dirty="0"/>
              <a:t> </a:t>
            </a:r>
            <a:r>
              <a:rPr lang="hu-HU" sz="2000" dirty="0" err="1"/>
              <a:t>by</a:t>
            </a:r>
            <a:r>
              <a:rPr lang="hu-HU" sz="2000" dirty="0"/>
              <a:t> </a:t>
            </a:r>
            <a:r>
              <a:rPr lang="hu-HU" sz="2000" dirty="0" err="1"/>
              <a:t>predatory</a:t>
            </a:r>
            <a:r>
              <a:rPr lang="hu-HU" sz="2000" dirty="0"/>
              <a:t> </a:t>
            </a:r>
            <a:r>
              <a:rPr lang="hu-HU" sz="2000" dirty="0" err="1"/>
              <a:t>animals</a:t>
            </a:r>
            <a:endParaRPr lang="hu-HU" sz="2000" dirty="0"/>
          </a:p>
          <a:p>
            <a:pPr algn="l">
              <a:spcBef>
                <a:spcPts val="600"/>
              </a:spcBef>
              <a:buFont typeface="Arial" pitchFamily="34" charset="0"/>
              <a:buChar char="•"/>
            </a:pPr>
            <a:r>
              <a:rPr lang="hu-HU" sz="2000" dirty="0" err="1"/>
              <a:t>Regulation</a:t>
            </a:r>
            <a:r>
              <a:rPr lang="hu-HU" sz="2000" dirty="0"/>
              <a:t> </a:t>
            </a:r>
            <a:r>
              <a:rPr lang="hu-HU" sz="2000" dirty="0" err="1"/>
              <a:t>on</a:t>
            </a:r>
            <a:r>
              <a:rPr lang="hu-HU" sz="2000" dirty="0"/>
              <a:t> </a:t>
            </a:r>
            <a:r>
              <a:rPr lang="hu-HU" sz="2000" dirty="0" err="1"/>
              <a:t>water</a:t>
            </a:r>
            <a:r>
              <a:rPr lang="hu-HU" sz="2000" dirty="0"/>
              <a:t> service </a:t>
            </a:r>
            <a:r>
              <a:rPr lang="hu-HU" sz="2000" dirty="0" err="1"/>
              <a:t>fee</a:t>
            </a:r>
            <a:endParaRPr lang="hu-HU" sz="2000" dirty="0"/>
          </a:p>
          <a:p>
            <a:pPr algn="l">
              <a:spcBef>
                <a:spcPts val="1200"/>
              </a:spcBef>
            </a:pPr>
            <a:r>
              <a:rPr lang="en-US" sz="2000" b="1" dirty="0"/>
              <a:t>2</a:t>
            </a:r>
            <a:r>
              <a:rPr lang="en-US" sz="2000" b="1" baseline="30000" dirty="0"/>
              <a:t>nd</a:t>
            </a:r>
            <a:r>
              <a:rPr lang="en-US" sz="2000" b="1" dirty="0"/>
              <a:t> </a:t>
            </a:r>
            <a:r>
              <a:rPr lang="hu-HU" sz="2000" b="1" dirty="0" err="1"/>
              <a:t>stakeholder</a:t>
            </a:r>
            <a:r>
              <a:rPr lang="hu-HU" sz="2000" b="1" dirty="0"/>
              <a:t> </a:t>
            </a:r>
            <a:r>
              <a:rPr lang="en-US" sz="2000" b="1" dirty="0"/>
              <a:t>workshop is planned </a:t>
            </a:r>
            <a:endParaRPr lang="hu-HU" sz="2000" b="1" dirty="0"/>
          </a:p>
          <a:p>
            <a:pPr algn="l">
              <a:spcBef>
                <a:spcPts val="600"/>
              </a:spcBef>
              <a:buFont typeface="Arial" pitchFamily="34" charset="0"/>
              <a:buChar char="•"/>
            </a:pPr>
            <a:r>
              <a:rPr lang="en-US" sz="2000" dirty="0"/>
              <a:t>to present case study results</a:t>
            </a:r>
            <a:r>
              <a:rPr lang="hu-HU" sz="2000" dirty="0"/>
              <a:t> and </a:t>
            </a:r>
            <a:r>
              <a:rPr lang="hu-HU" sz="2000" dirty="0" err="1"/>
              <a:t>get</a:t>
            </a:r>
            <a:r>
              <a:rPr lang="hu-HU" sz="2000" dirty="0"/>
              <a:t> </a:t>
            </a:r>
            <a:r>
              <a:rPr lang="hu-HU" sz="2000" dirty="0" err="1"/>
              <a:t>feedback</a:t>
            </a:r>
            <a:r>
              <a:rPr lang="hu-HU" sz="2000" dirty="0"/>
              <a:t> in </a:t>
            </a:r>
            <a:r>
              <a:rPr lang="hu-HU" sz="2000" dirty="0" err="1"/>
              <a:t>March</a:t>
            </a:r>
            <a:r>
              <a:rPr lang="hu-HU" sz="2000" dirty="0"/>
              <a:t> 2017</a:t>
            </a:r>
          </a:p>
        </p:txBody>
      </p:sp>
      <p:pic>
        <p:nvPicPr>
          <p:cNvPr id="4" name="Picture 3"/>
          <p:cNvPicPr>
            <a:picLocks noChangeAspect="1"/>
          </p:cNvPicPr>
          <p:nvPr/>
        </p:nvPicPr>
        <p:blipFill>
          <a:blip r:embed="rId2" cstate="print"/>
          <a:stretch>
            <a:fillRect/>
          </a:stretch>
        </p:blipFill>
        <p:spPr>
          <a:xfrm>
            <a:off x="732107" y="5573119"/>
            <a:ext cx="1896020" cy="841321"/>
          </a:xfrm>
          <a:prstGeom prst="rect">
            <a:avLst/>
          </a:prstGeom>
        </p:spPr>
      </p:pic>
      <p:pic>
        <p:nvPicPr>
          <p:cNvPr id="5" name="Picture 4"/>
          <p:cNvPicPr>
            <a:picLocks noChangeAspect="1"/>
          </p:cNvPicPr>
          <p:nvPr/>
        </p:nvPicPr>
        <p:blipFill>
          <a:blip r:embed="rId3" cstate="print"/>
          <a:stretch>
            <a:fillRect/>
          </a:stretch>
        </p:blipFill>
        <p:spPr>
          <a:xfrm>
            <a:off x="9382393" y="5483407"/>
            <a:ext cx="1938696" cy="841321"/>
          </a:xfrm>
          <a:prstGeom prst="rect">
            <a:avLst/>
          </a:prstGeom>
        </p:spPr>
      </p:pic>
    </p:spTree>
    <p:extLst>
      <p:ext uri="{BB962C8B-B14F-4D97-AF65-F5344CB8AC3E}">
        <p14:creationId xmlns:p14="http://schemas.microsoft.com/office/powerpoint/2010/main" val="4134550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d08c73e-6ad2-41b9-9a59-cf3020d33995">6UYT7PRY3AMU-1333104094-208</_dlc_DocId>
    <_dlc_DocIdUrl xmlns="8d08c73e-6ad2-41b9-9a59-cf3020d33995">
      <Url>https://prosjektrom.imr.no/14568-Aquaspace/_layouts/15/DocIdRedir.aspx?ID=6UYT7PRY3AMU-1333104094-208</Url>
      <Description>6UYT7PRY3AMU-1333104094-208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2C6A395CB18B46B9863D3F644880CF" ma:contentTypeVersion="0" ma:contentTypeDescription="Create a new document." ma:contentTypeScope="" ma:versionID="cf449b4350605adc9585cc11941b09a1">
  <xsd:schema xmlns:xsd="http://www.w3.org/2001/XMLSchema" xmlns:xs="http://www.w3.org/2001/XMLSchema" xmlns:p="http://schemas.microsoft.com/office/2006/metadata/properties" xmlns:ns2="8d08c73e-6ad2-41b9-9a59-cf3020d33995" targetNamespace="http://schemas.microsoft.com/office/2006/metadata/properties" ma:root="true" ma:fieldsID="3a8b84aa30b1dfa2aeb287e932cb6e53" ns2:_="">
    <xsd:import namespace="8d08c73e-6ad2-41b9-9a59-cf3020d339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8c73e-6ad2-41b9-9a59-cf3020d339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917DD-E647-4C65-ADB8-F6A37CAAA3CD}">
  <ds:schemaRefs>
    <ds:schemaRef ds:uri="http://schemas.openxmlformats.org/package/2006/metadata/core-properties"/>
    <ds:schemaRef ds:uri="http://purl.org/dc/terms/"/>
    <ds:schemaRef ds:uri="8d08c73e-6ad2-41b9-9a59-cf3020d33995"/>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0C261D7-DD8F-4816-99F9-F4D317142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08c73e-6ad2-41b9-9a59-cf3020d33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DF99BC-BA69-41A1-ACC7-01833C83E0CF}">
  <ds:schemaRefs>
    <ds:schemaRef ds:uri="http://schemas.microsoft.com/sharepoint/events"/>
  </ds:schemaRefs>
</ds:datastoreItem>
</file>

<file path=customXml/itemProps4.xml><?xml version="1.0" encoding="utf-8"?>
<ds:datastoreItem xmlns:ds="http://schemas.openxmlformats.org/officeDocument/2006/customXml" ds:itemID="{7515A4D8-CBF7-4227-BF62-4B8DC3399B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625</TotalTime>
  <Words>878</Words>
  <Application>Microsoft Office PowerPoint</Application>
  <PresentationFormat>Widescreen</PresentationFormat>
  <Paragraphs>136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PowerPoint Presentation</vt:lpstr>
      <vt:lpstr>Where? </vt:lpstr>
      <vt:lpstr>Case study ISSUE </vt:lpstr>
      <vt:lpstr>Case study ISSUE </vt:lpstr>
      <vt:lpstr>Tools used in the case study</vt:lpstr>
      <vt:lpstr>Tools used in the case study</vt:lpstr>
      <vt:lpstr>Tools used in the case study</vt:lpstr>
      <vt:lpstr>Tools used in the case study</vt:lpstr>
      <vt:lpstr>    Stakeholder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of Case Study 2nd annual meeting, Hungary</dc:title>
  <dc:creator>Strand Øivind</dc:creator>
  <cp:lastModifiedBy>Strand Øivind</cp:lastModifiedBy>
  <cp:revision>72</cp:revision>
  <dcterms:created xsi:type="dcterms:W3CDTF">2017-02-10T12:17:10Z</dcterms:created>
  <dcterms:modified xsi:type="dcterms:W3CDTF">2017-07-18T21:18:21Z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0x010100E62C6A395CB18B46B9863D3F644880CF</vt:lpwstr>
  </property>
  <property fmtid="{D5CDD505-2E9C-101B-9397-08002B2CF9AE}" pid="3" name="_dlc_DocIdItemGuid">
    <vt:lpwstr>487edd33-eb24-449d-9b8b-e6780ad16958</vt:lpwstr>
  </property>
</Properties>
</file>