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275" r:id="rId6"/>
    <p:sldId id="257" r:id="rId7"/>
    <p:sldId id="259" r:id="rId8"/>
    <p:sldId id="265" r:id="rId9"/>
    <p:sldId id="270" r:id="rId10"/>
    <p:sldId id="271" r:id="rId11"/>
    <p:sldId id="273" r:id="rId12"/>
    <p:sldId id="272" r:id="rId13"/>
    <p:sldId id="274"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je Gimpel" initials="AG" lastIdx="8" clrIdx="0">
    <p:extLst>
      <p:ext uri="{19B8F6BF-5375-455C-9EA6-DF929625EA0E}">
        <p15:presenceInfo xmlns:p15="http://schemas.microsoft.com/office/powerpoint/2012/main" userId="S-1-5-21-1461223816-1316628144-1432544923-6148" providerId="AD"/>
      </p:ext>
    </p:extLst>
  </p:cmAuthor>
  <p:cmAuthor id="2" name="Strand Øivind" initials="SØ" lastIdx="3" clrIdx="1">
    <p:extLst>
      <p:ext uri="{19B8F6BF-5375-455C-9EA6-DF929625EA0E}">
        <p15:presenceInfo xmlns:p15="http://schemas.microsoft.com/office/powerpoint/2012/main" userId="S-1-5-21-384370597-1916217569-1267956476-13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81250" autoAdjust="0"/>
  </p:normalViewPr>
  <p:slideViewPr>
    <p:cSldViewPr snapToGrid="0">
      <p:cViewPr varScale="1">
        <p:scale>
          <a:sx n="85" d="100"/>
          <a:sy n="85" d="100"/>
        </p:scale>
        <p:origin x="303"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8C113C-D5DC-4CAB-903A-58B691555730}" type="datetimeFigureOut">
              <a:rPr lang="el-GR" smtClean="0"/>
              <a:t>23/7/2017</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36529-D56C-4998-BE83-A29F794E7478}" type="slidenum">
              <a:rPr lang="el-GR" smtClean="0"/>
              <a:t>‹#›</a:t>
            </a:fld>
            <a:endParaRPr lang="el-GR"/>
          </a:p>
        </p:txBody>
      </p:sp>
    </p:spTree>
    <p:extLst>
      <p:ext uri="{BB962C8B-B14F-4D97-AF65-F5344CB8AC3E}">
        <p14:creationId xmlns:p14="http://schemas.microsoft.com/office/powerpoint/2010/main" val="124187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u="sng" dirty="0">
                <a:solidFill>
                  <a:schemeClr val="bg2"/>
                </a:solidFill>
              </a:rPr>
              <a:t>One</a:t>
            </a:r>
            <a:r>
              <a:rPr lang="nb-NO" sz="1200" dirty="0">
                <a:solidFill>
                  <a:schemeClr val="bg2"/>
                </a:solidFill>
              </a:rPr>
              <a:t> map</a:t>
            </a:r>
            <a:endParaRPr lang="en-US" sz="1200" dirty="0">
              <a:solidFill>
                <a:schemeClr val="bg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rPr>
              <a:t>Two bullet points on relevance to </a:t>
            </a:r>
            <a:r>
              <a:rPr lang="en-US" sz="1200" dirty="0" err="1">
                <a:solidFill>
                  <a:schemeClr val="bg2"/>
                </a:solidFill>
              </a:rPr>
              <a:t>AquaSpace</a:t>
            </a:r>
            <a:endParaRPr lang="en-US" sz="1200" dirty="0">
              <a:solidFill>
                <a:schemeClr val="bg2"/>
              </a:solidFill>
            </a:endParaRPr>
          </a:p>
          <a:p>
            <a:endParaRPr lang="el-GR" dirty="0"/>
          </a:p>
        </p:txBody>
      </p:sp>
      <p:sp>
        <p:nvSpPr>
          <p:cNvPr id="4" name="Slide Number Placeholder 3"/>
          <p:cNvSpPr>
            <a:spLocks noGrp="1"/>
          </p:cNvSpPr>
          <p:nvPr>
            <p:ph type="sldNum" sz="quarter" idx="10"/>
          </p:nvPr>
        </p:nvSpPr>
        <p:spPr/>
        <p:txBody>
          <a:bodyPr/>
          <a:lstStyle/>
          <a:p>
            <a:fld id="{25436529-D56C-4998-BE83-A29F794E7478}" type="slidenum">
              <a:rPr lang="el-GR" smtClean="0"/>
              <a:t>2</a:t>
            </a:fld>
            <a:endParaRPr lang="el-GR"/>
          </a:p>
        </p:txBody>
      </p:sp>
    </p:spTree>
    <p:extLst>
      <p:ext uri="{BB962C8B-B14F-4D97-AF65-F5344CB8AC3E}">
        <p14:creationId xmlns:p14="http://schemas.microsoft.com/office/powerpoint/2010/main" val="110634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u="sng" dirty="0">
                <a:solidFill>
                  <a:schemeClr val="bg2"/>
                </a:solidFill>
              </a:rPr>
              <a:t>Condensed description of the  updated «</a:t>
            </a:r>
            <a:r>
              <a:rPr lang="en-US" sz="1200" u="sng" dirty="0">
                <a:solidFill>
                  <a:schemeClr val="bg2"/>
                </a:solidFill>
              </a:rPr>
              <a:t>Spatial planning and management issues”</a:t>
            </a:r>
            <a:endParaRPr lang="nb-NO" sz="1200" u="sng" dirty="0">
              <a:solidFill>
                <a:schemeClr val="bg2"/>
              </a:solidFill>
            </a:endParaRPr>
          </a:p>
          <a:p>
            <a:endParaRPr lang="nb-NO" sz="1200" u="sng" dirty="0">
              <a:solidFill>
                <a:schemeClr val="bg2"/>
              </a:solidFill>
            </a:endParaRPr>
          </a:p>
          <a:p>
            <a:r>
              <a:rPr lang="nb-NO" sz="1200" u="sng" dirty="0">
                <a:solidFill>
                  <a:schemeClr val="bg2"/>
                </a:solidFill>
              </a:rPr>
              <a:t>The  most important issues in maximum 3 bullet points</a:t>
            </a:r>
            <a:endParaRPr lang="nb-NO" sz="1200" dirty="0"/>
          </a:p>
          <a:p>
            <a:endParaRPr lang="nb-NO" sz="1200" dirty="0"/>
          </a:p>
          <a:p>
            <a:r>
              <a:rPr lang="en-US" sz="1200" dirty="0">
                <a:solidFill>
                  <a:schemeClr val="bg2"/>
                </a:solidFill>
              </a:rPr>
              <a:t>How the case study at national level relates to EU- policy framework (like the MSP directive and others) and </a:t>
            </a:r>
            <a:r>
              <a:rPr lang="en-US" sz="1200" dirty="0" err="1">
                <a:solidFill>
                  <a:schemeClr val="bg2"/>
                </a:solidFill>
              </a:rPr>
              <a:t>EAA</a:t>
            </a:r>
            <a:r>
              <a:rPr lang="en-US" sz="1200" dirty="0">
                <a:solidFill>
                  <a:schemeClr val="bg2"/>
                </a:solidFill>
              </a:rPr>
              <a:t> framework</a:t>
            </a:r>
            <a:endParaRPr lang="el-GR" dirty="0"/>
          </a:p>
        </p:txBody>
      </p:sp>
      <p:sp>
        <p:nvSpPr>
          <p:cNvPr id="4" name="Slide Number Placeholder 3"/>
          <p:cNvSpPr>
            <a:spLocks noGrp="1"/>
          </p:cNvSpPr>
          <p:nvPr>
            <p:ph type="sldNum" sz="quarter" idx="10"/>
          </p:nvPr>
        </p:nvSpPr>
        <p:spPr/>
        <p:txBody>
          <a:bodyPr/>
          <a:lstStyle/>
          <a:p>
            <a:fld id="{25436529-D56C-4998-BE83-A29F794E7478}" type="slidenum">
              <a:rPr lang="el-GR" smtClean="0"/>
              <a:t>3</a:t>
            </a:fld>
            <a:endParaRPr lang="el-GR"/>
          </a:p>
        </p:txBody>
      </p:sp>
    </p:spTree>
    <p:extLst>
      <p:ext uri="{BB962C8B-B14F-4D97-AF65-F5344CB8AC3E}">
        <p14:creationId xmlns:p14="http://schemas.microsoft.com/office/powerpoint/2010/main" val="413180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solidFill>
              </a:rPr>
              <a:t>Including issues addressed by applying those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chemeClr val="bg2"/>
              </a:solidFill>
            </a:endParaRPr>
          </a:p>
          <a:p>
            <a:endParaRPr lang="el-GR" dirty="0"/>
          </a:p>
        </p:txBody>
      </p:sp>
      <p:sp>
        <p:nvSpPr>
          <p:cNvPr id="4" name="Slide Number Placeholder 3"/>
          <p:cNvSpPr>
            <a:spLocks noGrp="1"/>
          </p:cNvSpPr>
          <p:nvPr>
            <p:ph type="sldNum" sz="quarter" idx="10"/>
          </p:nvPr>
        </p:nvSpPr>
        <p:spPr/>
        <p:txBody>
          <a:bodyPr/>
          <a:lstStyle/>
          <a:p>
            <a:fld id="{25436529-D56C-4998-BE83-A29F794E7478}" type="slidenum">
              <a:rPr lang="el-GR" smtClean="0"/>
              <a:t>4</a:t>
            </a:fld>
            <a:endParaRPr lang="el-GR"/>
          </a:p>
        </p:txBody>
      </p:sp>
    </p:spTree>
    <p:extLst>
      <p:ext uri="{BB962C8B-B14F-4D97-AF65-F5344CB8AC3E}">
        <p14:creationId xmlns:p14="http://schemas.microsoft.com/office/powerpoint/2010/main" val="150883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u="none" dirty="0">
                <a:solidFill>
                  <a:schemeClr val="bg2"/>
                </a:solidFill>
                <a:effectLst>
                  <a:outerShdw blurRad="38100" dist="38100" dir="2700000" algn="tl">
                    <a:srgbClr val="000000">
                      <a:alpha val="43137"/>
                    </a:srgbClr>
                  </a:outerShdw>
                </a:effectLst>
              </a:rPr>
              <a:t>Here we show the current state of marine fish farms in the higher production mediterranean countries (Greece and Turkey) </a:t>
            </a:r>
          </a:p>
          <a:p>
            <a:pPr marL="171450" indent="-171450">
              <a:buFont typeface="Arial" panose="020B0604020202020204" pitchFamily="34" charset="0"/>
              <a:buChar char="•"/>
            </a:pPr>
            <a:r>
              <a:rPr lang="nb-NO" sz="1200" u="none" dirty="0">
                <a:solidFill>
                  <a:schemeClr val="bg2"/>
                </a:solidFill>
              </a:rPr>
              <a:t>The adaptation of the AZA concept in the regulations was made differently in the two countries.  </a:t>
            </a:r>
          </a:p>
          <a:p>
            <a:pPr marL="171450" indent="-171450">
              <a:buFont typeface="Arial" panose="020B0604020202020204" pitchFamily="34" charset="0"/>
              <a:buChar char="•"/>
            </a:pPr>
            <a:r>
              <a:rPr lang="nb-NO" sz="1200" u="none" dirty="0">
                <a:solidFill>
                  <a:schemeClr val="bg2"/>
                </a:solidFill>
              </a:rPr>
              <a:t>In Turkey the aquculture zones were concentrated only in small part of the coastline (in protection of tourism industry) and moved offshore. Thus the f</a:t>
            </a:r>
            <a:r>
              <a:rPr lang="en-US" sz="1200" u="none" kern="1200" dirty="0" err="1">
                <a:solidFill>
                  <a:schemeClr val="tx1"/>
                </a:solidFill>
                <a:latin typeface="+mn-lt"/>
                <a:ea typeface="+mn-ea"/>
                <a:cs typeface="+mn-cs"/>
              </a:rPr>
              <a:t>ish</a:t>
            </a:r>
            <a:r>
              <a:rPr lang="en-US" sz="1200" u="none" kern="1200" dirty="0">
                <a:solidFill>
                  <a:schemeClr val="tx1"/>
                </a:solidFill>
                <a:latin typeface="+mn-lt"/>
                <a:ea typeface="+mn-ea"/>
                <a:cs typeface="+mn-cs"/>
              </a:rPr>
              <a:t> farms were required </a:t>
            </a:r>
            <a:r>
              <a:rPr lang="en-US" sz="1200" kern="1200" dirty="0">
                <a:solidFill>
                  <a:schemeClr val="tx1"/>
                </a:solidFill>
                <a:latin typeface="+mn-lt"/>
                <a:ea typeface="+mn-ea"/>
                <a:cs typeface="+mn-cs"/>
              </a:rPr>
              <a:t>to move a minimum distance from the land of 0.6 miles and the minimum depth of 30 meters. </a:t>
            </a:r>
          </a:p>
          <a:p>
            <a:pPr marL="171450" indent="-171450">
              <a:buFont typeface="Arial" panose="020B0604020202020204" pitchFamily="34" charset="0"/>
              <a:buChar char="•"/>
            </a:pPr>
            <a:r>
              <a:rPr lang="en-US" sz="1200" kern="1200" dirty="0">
                <a:solidFill>
                  <a:schemeClr val="tx1"/>
                </a:solidFill>
                <a:latin typeface="+mn-lt"/>
                <a:ea typeface="+mn-ea"/>
                <a:cs typeface="+mn-cs"/>
              </a:rPr>
              <a:t>For Greece the aquaculture zones were distributed along the coastline. The spatial planning of the </a:t>
            </a:r>
            <a:r>
              <a:rPr lang="en-US" sz="1200" kern="1200" dirty="0" err="1">
                <a:solidFill>
                  <a:schemeClr val="tx1"/>
                </a:solidFill>
                <a:latin typeface="+mn-lt"/>
                <a:ea typeface="+mn-ea"/>
                <a:cs typeface="+mn-cs"/>
              </a:rPr>
              <a:t>fishfarms</a:t>
            </a:r>
            <a:r>
              <a:rPr lang="en-US" sz="1200" kern="1200" dirty="0">
                <a:solidFill>
                  <a:schemeClr val="tx1"/>
                </a:solidFill>
                <a:latin typeface="+mn-lt"/>
                <a:ea typeface="+mn-ea"/>
                <a:cs typeface="+mn-cs"/>
              </a:rPr>
              <a:t> is</a:t>
            </a:r>
            <a:r>
              <a:rPr lang="en-US" dirty="0"/>
              <a:t> based on the carrying capacity of the installation area, determined by parameters such as distance from shore, depth and currents.</a:t>
            </a:r>
            <a:endParaRPr lang="en-US" sz="1200" kern="1200" dirty="0">
              <a:solidFill>
                <a:schemeClr val="tx1"/>
              </a:solidFill>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25436529-D56C-4998-BE83-A29F794E7478}" type="slidenum">
              <a:rPr lang="el-GR" smtClean="0"/>
              <a:t>5</a:t>
            </a:fld>
            <a:endParaRPr lang="el-GR"/>
          </a:p>
        </p:txBody>
      </p:sp>
    </p:spTree>
    <p:extLst>
      <p:ext uri="{BB962C8B-B14F-4D97-AF65-F5344CB8AC3E}">
        <p14:creationId xmlns:p14="http://schemas.microsoft.com/office/powerpoint/2010/main" val="308934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25436529-D56C-4998-BE83-A29F794E7478}" type="slidenum">
              <a:rPr lang="el-GR" smtClean="0"/>
              <a:t>6</a:t>
            </a:fld>
            <a:endParaRPr lang="el-GR"/>
          </a:p>
        </p:txBody>
      </p:sp>
    </p:spTree>
    <p:extLst>
      <p:ext uri="{BB962C8B-B14F-4D97-AF65-F5344CB8AC3E}">
        <p14:creationId xmlns:p14="http://schemas.microsoft.com/office/powerpoint/2010/main" val="122631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25436529-D56C-4998-BE83-A29F794E7478}" type="slidenum">
              <a:rPr lang="el-GR" smtClean="0"/>
              <a:t>7</a:t>
            </a:fld>
            <a:endParaRPr lang="el-GR"/>
          </a:p>
        </p:txBody>
      </p:sp>
    </p:spTree>
    <p:extLst>
      <p:ext uri="{BB962C8B-B14F-4D97-AF65-F5344CB8AC3E}">
        <p14:creationId xmlns:p14="http://schemas.microsoft.com/office/powerpoint/2010/main" val="68499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Greece the distance from the shore has not changed significantly between periods. In Turkey the distance from the shore was increased in accordance to the new regulations. The same with depth.</a:t>
            </a:r>
          </a:p>
          <a:p>
            <a:pPr marL="171450" indent="-171450">
              <a:buFont typeface="Arial" panose="020B0604020202020204" pitchFamily="34" charset="0"/>
              <a:buChar char="•"/>
            </a:pPr>
            <a:r>
              <a:rPr lang="en-US" dirty="0"/>
              <a:t>The fish farms tend to aggregate in clusters in Turkey, in Greece the distribution of the fish farms is much more scarce and </a:t>
            </a:r>
            <a:r>
              <a:rPr lang="en-US" dirty="0" err="1"/>
              <a:t>on;y</a:t>
            </a:r>
            <a:r>
              <a:rPr lang="en-US" dirty="0"/>
              <a:t> the 40% of the fish </a:t>
            </a:r>
            <a:r>
              <a:rPr lang="en-US" dirty="0" err="1"/>
              <a:t>frms</a:t>
            </a:r>
            <a:r>
              <a:rPr lang="en-US" dirty="0"/>
              <a:t> in aggregated in larger clusters.</a:t>
            </a:r>
          </a:p>
        </p:txBody>
      </p:sp>
      <p:sp>
        <p:nvSpPr>
          <p:cNvPr id="4" name="Slide Number Placeholder 3"/>
          <p:cNvSpPr>
            <a:spLocks noGrp="1"/>
          </p:cNvSpPr>
          <p:nvPr>
            <p:ph type="sldNum" sz="quarter" idx="10"/>
          </p:nvPr>
        </p:nvSpPr>
        <p:spPr/>
        <p:txBody>
          <a:bodyPr/>
          <a:lstStyle/>
          <a:p>
            <a:fld id="{25436529-D56C-4998-BE83-A29F794E7478}" type="slidenum">
              <a:rPr lang="el-GR" smtClean="0"/>
              <a:t>8</a:t>
            </a:fld>
            <a:endParaRPr lang="el-GR"/>
          </a:p>
        </p:txBody>
      </p:sp>
    </p:spTree>
    <p:extLst>
      <p:ext uri="{BB962C8B-B14F-4D97-AF65-F5344CB8AC3E}">
        <p14:creationId xmlns:p14="http://schemas.microsoft.com/office/powerpoint/2010/main" val="3453224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t>
            </a:r>
            <a:r>
              <a:rPr lang="en-US" b="1" dirty="0"/>
              <a:t>Greece </a:t>
            </a:r>
            <a:r>
              <a:rPr lang="en-US" dirty="0"/>
              <a:t>the cage numbers have not changed significantly between periods 2 and 3. There is a small decrease in the number of small cages for Period 3. The number of the large cages has changed significantly between period 1 and 2 which coincides</a:t>
            </a:r>
            <a:r>
              <a:rPr lang="el-GR" dirty="0"/>
              <a:t> </a:t>
            </a:r>
            <a:r>
              <a:rPr lang="en-US" dirty="0"/>
              <a:t>with the adoption of the new aquaculture regulation (increased the allowable fish production carrying capacity in many areas). </a:t>
            </a:r>
          </a:p>
          <a:p>
            <a:pPr marL="171450" indent="-171450">
              <a:buFont typeface="Arial" panose="020B0604020202020204" pitchFamily="34" charset="0"/>
              <a:buChar char="•"/>
            </a:pPr>
            <a:r>
              <a:rPr lang="en-US" dirty="0"/>
              <a:t>In period 3 no increase was recorded possibly due to other external factors like economic depression or </a:t>
            </a:r>
            <a:r>
              <a:rPr lang="en-US" sz="1200" kern="1200" dirty="0">
                <a:solidFill>
                  <a:schemeClr val="tx1"/>
                </a:solidFill>
                <a:effectLst/>
                <a:latin typeface="+mn-lt"/>
                <a:ea typeface="+mn-ea"/>
                <a:cs typeface="+mn-cs"/>
              </a:rPr>
              <a:t>declining market prices. </a:t>
            </a:r>
            <a:endParaRPr lang="en-US" dirty="0"/>
          </a:p>
          <a:p>
            <a:pPr marL="171450" indent="-171450">
              <a:buFont typeface="Arial" panose="020B0604020202020204" pitchFamily="34" charset="0"/>
              <a:buChar char="•"/>
            </a:pPr>
            <a:r>
              <a:rPr lang="en-US" b="0" dirty="0"/>
              <a:t>In </a:t>
            </a:r>
            <a:r>
              <a:rPr lang="en-US" b="1" dirty="0"/>
              <a:t>Turkey</a:t>
            </a:r>
            <a:r>
              <a:rPr lang="en-US" b="0" dirty="0"/>
              <a:t> the usage of small cages was replaced by larger cages. This can be related with the movement of the fish farms in deeper and more exposed areas but I can be also caused by another factor: small fish farm owners could not cope with the demands of the new regulations (</a:t>
            </a:r>
            <a:r>
              <a:rPr lang="en-US" sz="1200" b="0" kern="1200" dirty="0">
                <a:solidFill>
                  <a:schemeClr val="tx1"/>
                </a:solidFill>
                <a:latin typeface="+mn-lt"/>
                <a:ea typeface="+mn-ea"/>
                <a:cs typeface="+mn-cs"/>
              </a:rPr>
              <a:t>new technologies, new location and finding/ economic/ support) and as </a:t>
            </a:r>
            <a:r>
              <a:rPr lang="tr-TR" sz="1200" b="0" kern="1200" baseline="0" dirty="0">
                <a:solidFill>
                  <a:schemeClr val="tx1"/>
                </a:solidFill>
                <a:latin typeface="+mn-lt"/>
                <a:ea typeface="+mn-ea"/>
                <a:cs typeface="+mn-cs"/>
              </a:rPr>
              <a:t> a result </a:t>
            </a:r>
            <a:r>
              <a:rPr lang="en-US" sz="1200" b="0" kern="1200" dirty="0">
                <a:solidFill>
                  <a:schemeClr val="tx1"/>
                </a:solidFill>
                <a:latin typeface="+mn-lt"/>
                <a:ea typeface="+mn-ea"/>
                <a:cs typeface="+mn-cs"/>
              </a:rPr>
              <a:t>166 farms </a:t>
            </a:r>
            <a:r>
              <a:rPr lang="tr-TR" sz="1200" b="0" kern="1200" dirty="0">
                <a:solidFill>
                  <a:schemeClr val="tx1"/>
                </a:solidFill>
                <a:latin typeface="+mn-lt"/>
                <a:ea typeface="+mn-ea"/>
                <a:cs typeface="+mn-cs"/>
              </a:rPr>
              <a:t>were </a:t>
            </a:r>
            <a:r>
              <a:rPr lang="en-US" sz="1200" b="0" kern="1200" dirty="0">
                <a:solidFill>
                  <a:schemeClr val="tx1"/>
                </a:solidFill>
                <a:latin typeface="+mn-lt"/>
                <a:ea typeface="+mn-ea"/>
                <a:cs typeface="+mn-cs"/>
              </a:rPr>
              <a:t>closed and only the large companies could successfully make the transfer to the new regulation regime. </a:t>
            </a:r>
            <a:endParaRPr lang="en-US" b="0" dirty="0"/>
          </a:p>
        </p:txBody>
      </p:sp>
      <p:sp>
        <p:nvSpPr>
          <p:cNvPr id="4" name="Slide Number Placeholder 3"/>
          <p:cNvSpPr>
            <a:spLocks noGrp="1"/>
          </p:cNvSpPr>
          <p:nvPr>
            <p:ph type="sldNum" sz="quarter" idx="10"/>
          </p:nvPr>
        </p:nvSpPr>
        <p:spPr/>
        <p:txBody>
          <a:bodyPr/>
          <a:lstStyle/>
          <a:p>
            <a:fld id="{25436529-D56C-4998-BE83-A29F794E7478}" type="slidenum">
              <a:rPr lang="el-GR" smtClean="0"/>
              <a:t>9</a:t>
            </a:fld>
            <a:endParaRPr lang="el-GR"/>
          </a:p>
        </p:txBody>
      </p:sp>
    </p:spTree>
    <p:extLst>
      <p:ext uri="{BB962C8B-B14F-4D97-AF65-F5344CB8AC3E}">
        <p14:creationId xmlns:p14="http://schemas.microsoft.com/office/powerpoint/2010/main" val="80807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bg2"/>
                </a:solidFill>
              </a:rPr>
              <a:t>In bullet points</a:t>
            </a:r>
            <a:endParaRPr lang="en-US" sz="1200" dirty="0">
              <a:solidFill>
                <a:schemeClr val="bg2"/>
              </a:solidFill>
            </a:endParaRPr>
          </a:p>
          <a:p>
            <a:endParaRPr lang="el-GR" dirty="0"/>
          </a:p>
        </p:txBody>
      </p:sp>
      <p:sp>
        <p:nvSpPr>
          <p:cNvPr id="4" name="Slide Number Placeholder 3"/>
          <p:cNvSpPr>
            <a:spLocks noGrp="1"/>
          </p:cNvSpPr>
          <p:nvPr>
            <p:ph type="sldNum" sz="quarter" idx="10"/>
          </p:nvPr>
        </p:nvSpPr>
        <p:spPr/>
        <p:txBody>
          <a:bodyPr/>
          <a:lstStyle/>
          <a:p>
            <a:fld id="{25436529-D56C-4998-BE83-A29F794E7478}" type="slidenum">
              <a:rPr lang="el-GR" smtClean="0"/>
              <a:t>10</a:t>
            </a:fld>
            <a:endParaRPr lang="el-GR"/>
          </a:p>
        </p:txBody>
      </p:sp>
    </p:spTree>
    <p:extLst>
      <p:ext uri="{BB962C8B-B14F-4D97-AF65-F5344CB8AC3E}">
        <p14:creationId xmlns:p14="http://schemas.microsoft.com/office/powerpoint/2010/main" val="428391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2FA464-ED21-4825-AF24-74BE65A3D5FE}"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061F-7F0E-4314-B23F-178038EF114F}" type="slidenum">
              <a:rPr lang="en-US" smtClean="0"/>
              <a:t>‹#›</a:t>
            </a:fld>
            <a:endParaRPr lang="en-US"/>
          </a:p>
        </p:txBody>
      </p:sp>
    </p:spTree>
    <p:extLst>
      <p:ext uri="{BB962C8B-B14F-4D97-AF65-F5344CB8AC3E}">
        <p14:creationId xmlns:p14="http://schemas.microsoft.com/office/powerpoint/2010/main" val="127084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2FA464-ED21-4825-AF24-74BE65A3D5FE}"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061F-7F0E-4314-B23F-178038EF114F}" type="slidenum">
              <a:rPr lang="en-US" smtClean="0"/>
              <a:t>‹#›</a:t>
            </a:fld>
            <a:endParaRPr lang="en-US"/>
          </a:p>
        </p:txBody>
      </p:sp>
    </p:spTree>
    <p:extLst>
      <p:ext uri="{BB962C8B-B14F-4D97-AF65-F5344CB8AC3E}">
        <p14:creationId xmlns:p14="http://schemas.microsoft.com/office/powerpoint/2010/main" val="328540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2FA464-ED21-4825-AF24-74BE65A3D5FE}"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061F-7F0E-4314-B23F-178038EF114F}" type="slidenum">
              <a:rPr lang="en-US" smtClean="0"/>
              <a:t>‹#›</a:t>
            </a:fld>
            <a:endParaRPr lang="en-US"/>
          </a:p>
        </p:txBody>
      </p:sp>
    </p:spTree>
    <p:extLst>
      <p:ext uri="{BB962C8B-B14F-4D97-AF65-F5344CB8AC3E}">
        <p14:creationId xmlns:p14="http://schemas.microsoft.com/office/powerpoint/2010/main" val="67511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2FA464-ED21-4825-AF24-74BE65A3D5FE}"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061F-7F0E-4314-B23F-178038EF114F}" type="slidenum">
              <a:rPr lang="en-US" smtClean="0"/>
              <a:t>‹#›</a:t>
            </a:fld>
            <a:endParaRPr lang="en-US"/>
          </a:p>
        </p:txBody>
      </p:sp>
    </p:spTree>
    <p:extLst>
      <p:ext uri="{BB962C8B-B14F-4D97-AF65-F5344CB8AC3E}">
        <p14:creationId xmlns:p14="http://schemas.microsoft.com/office/powerpoint/2010/main" val="338243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2FA464-ED21-4825-AF24-74BE65A3D5FE}"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061F-7F0E-4314-B23F-178038EF114F}" type="slidenum">
              <a:rPr lang="en-US" smtClean="0"/>
              <a:t>‹#›</a:t>
            </a:fld>
            <a:endParaRPr lang="en-US"/>
          </a:p>
        </p:txBody>
      </p:sp>
    </p:spTree>
    <p:extLst>
      <p:ext uri="{BB962C8B-B14F-4D97-AF65-F5344CB8AC3E}">
        <p14:creationId xmlns:p14="http://schemas.microsoft.com/office/powerpoint/2010/main" val="218836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2FA464-ED21-4825-AF24-74BE65A3D5FE}" type="datetimeFigureOut">
              <a:rPr lang="en-US" smtClean="0"/>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5061F-7F0E-4314-B23F-178038EF114F}" type="slidenum">
              <a:rPr lang="en-US" smtClean="0"/>
              <a:t>‹#›</a:t>
            </a:fld>
            <a:endParaRPr lang="en-US"/>
          </a:p>
        </p:txBody>
      </p:sp>
    </p:spTree>
    <p:extLst>
      <p:ext uri="{BB962C8B-B14F-4D97-AF65-F5344CB8AC3E}">
        <p14:creationId xmlns:p14="http://schemas.microsoft.com/office/powerpoint/2010/main" val="162176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2FA464-ED21-4825-AF24-74BE65A3D5FE}" type="datetimeFigureOut">
              <a:rPr lang="en-US" smtClean="0"/>
              <a:t>7/23/2017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5061F-7F0E-4314-B23F-178038EF114F}" type="slidenum">
              <a:rPr lang="en-US" smtClean="0"/>
              <a:t>‹#›</a:t>
            </a:fld>
            <a:endParaRPr lang="en-US"/>
          </a:p>
        </p:txBody>
      </p:sp>
    </p:spTree>
    <p:extLst>
      <p:ext uri="{BB962C8B-B14F-4D97-AF65-F5344CB8AC3E}">
        <p14:creationId xmlns:p14="http://schemas.microsoft.com/office/powerpoint/2010/main" val="243020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2FA464-ED21-4825-AF24-74BE65A3D5FE}" type="datetimeFigureOut">
              <a:rPr lang="en-US" smtClean="0"/>
              <a:t>7/23/2017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5061F-7F0E-4314-B23F-178038EF114F}" type="slidenum">
              <a:rPr lang="en-US" smtClean="0"/>
              <a:t>‹#›</a:t>
            </a:fld>
            <a:endParaRPr lang="en-US"/>
          </a:p>
        </p:txBody>
      </p:sp>
    </p:spTree>
    <p:extLst>
      <p:ext uri="{BB962C8B-B14F-4D97-AF65-F5344CB8AC3E}">
        <p14:creationId xmlns:p14="http://schemas.microsoft.com/office/powerpoint/2010/main" val="18549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FA464-ED21-4825-AF24-74BE65A3D5FE}" type="datetimeFigureOut">
              <a:rPr lang="en-US" smtClean="0"/>
              <a:t>7/23/2017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5061F-7F0E-4314-B23F-178038EF114F}" type="slidenum">
              <a:rPr lang="en-US" smtClean="0"/>
              <a:t>‹#›</a:t>
            </a:fld>
            <a:endParaRPr lang="en-US"/>
          </a:p>
        </p:txBody>
      </p:sp>
    </p:spTree>
    <p:extLst>
      <p:ext uri="{BB962C8B-B14F-4D97-AF65-F5344CB8AC3E}">
        <p14:creationId xmlns:p14="http://schemas.microsoft.com/office/powerpoint/2010/main" val="132468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2FA464-ED21-4825-AF24-74BE65A3D5FE}" type="datetimeFigureOut">
              <a:rPr lang="en-US" smtClean="0"/>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5061F-7F0E-4314-B23F-178038EF114F}" type="slidenum">
              <a:rPr lang="en-US" smtClean="0"/>
              <a:t>‹#›</a:t>
            </a:fld>
            <a:endParaRPr lang="en-US"/>
          </a:p>
        </p:txBody>
      </p:sp>
    </p:spTree>
    <p:extLst>
      <p:ext uri="{BB962C8B-B14F-4D97-AF65-F5344CB8AC3E}">
        <p14:creationId xmlns:p14="http://schemas.microsoft.com/office/powerpoint/2010/main" val="159137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2FA464-ED21-4825-AF24-74BE65A3D5FE}" type="datetimeFigureOut">
              <a:rPr lang="en-US" smtClean="0"/>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5061F-7F0E-4314-B23F-178038EF114F}" type="slidenum">
              <a:rPr lang="en-US" smtClean="0"/>
              <a:t>‹#›</a:t>
            </a:fld>
            <a:endParaRPr lang="en-US"/>
          </a:p>
        </p:txBody>
      </p:sp>
    </p:spTree>
    <p:extLst>
      <p:ext uri="{BB962C8B-B14F-4D97-AF65-F5344CB8AC3E}">
        <p14:creationId xmlns:p14="http://schemas.microsoft.com/office/powerpoint/2010/main" val="37880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FA464-ED21-4825-AF24-74BE65A3D5FE}" type="datetimeFigureOut">
              <a:rPr lang="en-US" smtClean="0"/>
              <a:t>7/23/2017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5061F-7F0E-4314-B23F-178038EF114F}" type="slidenum">
              <a:rPr lang="en-US" smtClean="0"/>
              <a:t>‹#›</a:t>
            </a:fld>
            <a:endParaRPr lang="en-US"/>
          </a:p>
        </p:txBody>
      </p:sp>
    </p:spTree>
    <p:extLst>
      <p:ext uri="{BB962C8B-B14F-4D97-AF65-F5344CB8AC3E}">
        <p14:creationId xmlns:p14="http://schemas.microsoft.com/office/powerpoint/2010/main" val="620711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quaspace-h2020.eu/"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emodnet.eu/bathymetr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tiff"/><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aquaspace-h2020.eu/wp-content/uploads/2016/03/mussel-farm-Loch-Fyne-2-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24000" y="5657227"/>
            <a:ext cx="9144000" cy="121082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3759724" y="5930022"/>
            <a:ext cx="5451231" cy="746397"/>
          </a:xfrm>
        </p:spPr>
        <p:txBody>
          <a:bodyPr>
            <a:normAutofit/>
          </a:bodyPr>
          <a:lstStyle/>
          <a:p>
            <a:r>
              <a:rPr lang="en-GB" sz="1100" dirty="0"/>
              <a:t>The research leading to these results has been undertaken as part of the AquaSpace project</a:t>
            </a:r>
            <a:br>
              <a:rPr lang="en-GB" sz="1100" dirty="0"/>
            </a:br>
            <a:r>
              <a:rPr lang="en-GB" sz="1100" dirty="0"/>
              <a:t>(Ecosystem Approach to making Space for Aquaculture, </a:t>
            </a:r>
            <a:r>
              <a:rPr lang="en-GB" sz="1100" u="sng" dirty="0">
                <a:hlinkClick r:id="rId3"/>
              </a:rPr>
              <a:t>http://aquaspace-h2020.eu</a:t>
            </a:r>
            <a:r>
              <a:rPr lang="en-GB" sz="1100" dirty="0"/>
              <a:t>) </a:t>
            </a:r>
            <a:br>
              <a:rPr lang="en-GB" sz="1100" dirty="0"/>
            </a:br>
            <a:r>
              <a:rPr lang="en-GB" sz="1100" dirty="0"/>
              <a:t>and has received funding from the European Union's Horizon 2020 Framework Programme </a:t>
            </a:r>
            <a:br>
              <a:rPr lang="en-GB" sz="1100" dirty="0"/>
            </a:br>
            <a:r>
              <a:rPr lang="en-GB" sz="1100" dirty="0"/>
              <a:t>for Research and Innovation under grant agreement n° 633476.</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9228" y="5803135"/>
            <a:ext cx="1140496" cy="774919"/>
          </a:xfrm>
          <a:prstGeom prst="rect">
            <a:avLst/>
          </a:prstGeom>
        </p:spPr>
      </p:pic>
      <p:sp>
        <p:nvSpPr>
          <p:cNvPr id="6" name="TextBox 5"/>
          <p:cNvSpPr txBox="1"/>
          <p:nvPr/>
        </p:nvSpPr>
        <p:spPr>
          <a:xfrm>
            <a:off x="1848824" y="6578050"/>
            <a:ext cx="1425303" cy="261610"/>
          </a:xfrm>
          <a:prstGeom prst="rect">
            <a:avLst/>
          </a:prstGeom>
          <a:noFill/>
        </p:spPr>
        <p:txBody>
          <a:bodyPr wrap="square" rtlCol="0">
            <a:spAutoFit/>
          </a:bodyPr>
          <a:lstStyle/>
          <a:p>
            <a:pPr algn="ctr"/>
            <a:r>
              <a:rPr lang="en-GB" sz="1100" dirty="0"/>
              <a:t>Horizon 2020</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9987" y="210627"/>
            <a:ext cx="3812027" cy="1763063"/>
          </a:xfrm>
          <a:prstGeom prst="rect">
            <a:avLst/>
          </a:prstGeom>
        </p:spPr>
      </p:pic>
      <p:sp>
        <p:nvSpPr>
          <p:cNvPr id="20" name="TextBox 19"/>
          <p:cNvSpPr txBox="1"/>
          <p:nvPr/>
        </p:nvSpPr>
        <p:spPr>
          <a:xfrm>
            <a:off x="3093546" y="2927919"/>
            <a:ext cx="6004908" cy="1200329"/>
          </a:xfrm>
          <a:prstGeom prst="rect">
            <a:avLst/>
          </a:prstGeom>
          <a:solidFill>
            <a:schemeClr val="bg1">
              <a:alpha val="70000"/>
            </a:schemeClr>
          </a:solidFill>
        </p:spPr>
        <p:txBody>
          <a:bodyPr wrap="square" rtlCol="0">
            <a:spAutoFit/>
          </a:bodyPr>
          <a:lstStyle/>
          <a:p>
            <a:pPr algn="ctr"/>
            <a:r>
              <a:rPr lang="en-GB" sz="2400" dirty="0">
                <a:solidFill>
                  <a:srgbClr val="002060"/>
                </a:solidFill>
              </a:rPr>
              <a:t>AquaSpace Case Study </a:t>
            </a:r>
            <a:br>
              <a:rPr lang="en-GB" sz="2400" dirty="0">
                <a:solidFill>
                  <a:srgbClr val="002060"/>
                </a:solidFill>
              </a:rPr>
            </a:br>
            <a:r>
              <a:rPr lang="en-GB" sz="2400" dirty="0">
                <a:solidFill>
                  <a:srgbClr val="002060"/>
                </a:solidFill>
              </a:rPr>
              <a:t>Mediterranean Sea, Multiple EEZ: Issues and Tools</a:t>
            </a:r>
          </a:p>
        </p:txBody>
      </p:sp>
    </p:spTree>
    <p:extLst>
      <p:ext uri="{BB962C8B-B14F-4D97-AF65-F5344CB8AC3E}">
        <p14:creationId xmlns:p14="http://schemas.microsoft.com/office/powerpoint/2010/main" val="2718531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712" y="772637"/>
            <a:ext cx="9144000" cy="1007395"/>
          </a:xfrm>
        </p:spPr>
        <p:txBody>
          <a:bodyPr>
            <a:normAutofit fontScale="90000"/>
          </a:bodyPr>
          <a:lstStyle/>
          <a:p>
            <a:br>
              <a:rPr lang="en-US" b="1" dirty="0"/>
            </a:br>
            <a:br>
              <a:rPr lang="en-US" b="1" dirty="0"/>
            </a:br>
            <a:br>
              <a:rPr lang="en-US" b="1" dirty="0"/>
            </a:br>
            <a:br>
              <a:rPr lang="en-US" b="1" dirty="0"/>
            </a:br>
            <a:r>
              <a:rPr lang="en-US" b="1" dirty="0"/>
              <a:t>Stakeholder feedback and recommendations</a:t>
            </a:r>
            <a:endParaRPr lang="en-US" dirty="0"/>
          </a:p>
        </p:txBody>
      </p:sp>
      <p:sp>
        <p:nvSpPr>
          <p:cNvPr id="3" name="Subtitle 2"/>
          <p:cNvSpPr>
            <a:spLocks noGrp="1"/>
          </p:cNvSpPr>
          <p:nvPr>
            <p:ph type="subTitle" idx="1"/>
          </p:nvPr>
        </p:nvSpPr>
        <p:spPr>
          <a:xfrm>
            <a:off x="1505712" y="1956816"/>
            <a:ext cx="9144000" cy="4110652"/>
          </a:xfrm>
        </p:spPr>
        <p:txBody>
          <a:bodyPr>
            <a:normAutofit/>
          </a:bodyPr>
          <a:lstStyle/>
          <a:p>
            <a:pPr marL="342900" indent="-342900" algn="l">
              <a:buFont typeface="Wingdings" panose="05000000000000000000" pitchFamily="2" charset="2"/>
              <a:buChar char="§"/>
            </a:pPr>
            <a:r>
              <a:rPr lang="en-US" dirty="0"/>
              <a:t>The MSP description and framework at national level is not implemented in the most of the Mediterranean countries.</a:t>
            </a:r>
            <a:endParaRPr lang="el-GR" dirty="0"/>
          </a:p>
          <a:p>
            <a:pPr marL="342900" indent="-342900" algn="l">
              <a:buFont typeface="Wingdings" panose="05000000000000000000" pitchFamily="2" charset="2"/>
              <a:buChar char="§"/>
            </a:pPr>
            <a:r>
              <a:rPr lang="en-US" dirty="0"/>
              <a:t>IUCN and </a:t>
            </a:r>
            <a:r>
              <a:rPr lang="en-US" dirty="0" err="1"/>
              <a:t>ICZM</a:t>
            </a:r>
            <a:r>
              <a:rPr lang="en-US" dirty="0"/>
              <a:t> concepts are embedded in most Countries</a:t>
            </a:r>
          </a:p>
          <a:p>
            <a:pPr marL="342900" indent="-342900" algn="l">
              <a:buFont typeface="Wingdings" panose="05000000000000000000" pitchFamily="2" charset="2"/>
              <a:buChar char="§"/>
            </a:pPr>
            <a:r>
              <a:rPr lang="en-US" dirty="0"/>
              <a:t>AZA adopted in a number of countries </a:t>
            </a:r>
            <a:endParaRPr lang="el-GR" dirty="0"/>
          </a:p>
          <a:p>
            <a:pPr marL="342900" indent="-342900" algn="l">
              <a:buFont typeface="Wingdings" panose="05000000000000000000" pitchFamily="2" charset="2"/>
              <a:buChar char="§"/>
            </a:pPr>
            <a:r>
              <a:rPr lang="en-US" dirty="0"/>
              <a:t>except of spatial reasons a number of policy and economic factors limits aquaculture expansion</a:t>
            </a:r>
            <a:endParaRPr lang="el-GR" dirty="0"/>
          </a:p>
        </p:txBody>
      </p:sp>
      <p:pic>
        <p:nvPicPr>
          <p:cNvPr id="4" name="Picture 3"/>
          <p:cNvPicPr>
            <a:picLocks noChangeAspect="1"/>
          </p:cNvPicPr>
          <p:nvPr/>
        </p:nvPicPr>
        <p:blipFill>
          <a:blip r:embed="rId3"/>
          <a:stretch>
            <a:fillRect/>
          </a:stretch>
        </p:blipFill>
        <p:spPr>
          <a:xfrm>
            <a:off x="732107" y="5573119"/>
            <a:ext cx="1896020" cy="841321"/>
          </a:xfrm>
          <a:prstGeom prst="rect">
            <a:avLst/>
          </a:prstGeom>
        </p:spPr>
      </p:pic>
      <p:pic>
        <p:nvPicPr>
          <p:cNvPr id="5" name="Picture 4"/>
          <p:cNvPicPr>
            <a:picLocks noChangeAspect="1"/>
          </p:cNvPicPr>
          <p:nvPr/>
        </p:nvPicPr>
        <p:blipFill>
          <a:blip r:embed="rId4"/>
          <a:stretch>
            <a:fillRect/>
          </a:stretch>
        </p:blipFill>
        <p:spPr>
          <a:xfrm>
            <a:off x="9382393" y="5483407"/>
            <a:ext cx="1938696" cy="841321"/>
          </a:xfrm>
          <a:prstGeom prst="rect">
            <a:avLst/>
          </a:prstGeom>
        </p:spPr>
      </p:pic>
    </p:spTree>
    <p:extLst>
      <p:ext uri="{BB962C8B-B14F-4D97-AF65-F5344CB8AC3E}">
        <p14:creationId xmlns:p14="http://schemas.microsoft.com/office/powerpoint/2010/main" val="4134550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141"/>
            <a:ext cx="9144000" cy="1007395"/>
          </a:xfrm>
        </p:spPr>
        <p:txBody>
          <a:bodyPr>
            <a:normAutofit fontScale="90000"/>
          </a:bodyPr>
          <a:lstStyle/>
          <a:p>
            <a:r>
              <a:rPr lang="nb-NO" b="1" dirty="0" err="1"/>
              <a:t>Where</a:t>
            </a:r>
            <a:r>
              <a:rPr lang="nb-NO" b="1" dirty="0"/>
              <a:t>?</a:t>
            </a:r>
            <a:br>
              <a:rPr lang="nb-NO" dirty="0"/>
            </a:br>
            <a:endParaRPr lang="en-US" dirty="0"/>
          </a:p>
        </p:txBody>
      </p:sp>
      <p:sp>
        <p:nvSpPr>
          <p:cNvPr id="3" name="Subtitle 2"/>
          <p:cNvSpPr>
            <a:spLocks noGrp="1"/>
          </p:cNvSpPr>
          <p:nvPr>
            <p:ph type="subTitle" idx="1"/>
          </p:nvPr>
        </p:nvSpPr>
        <p:spPr>
          <a:xfrm>
            <a:off x="1524000" y="754913"/>
            <a:ext cx="9144000" cy="4986668"/>
          </a:xfrm>
        </p:spPr>
        <p:txBody>
          <a:bodyPr>
            <a:normAutofit fontScale="92500" lnSpcReduction="10000"/>
          </a:bodyPr>
          <a:lstStyle/>
          <a:p>
            <a:r>
              <a:rPr lang="en-US" sz="2200" u="sng" dirty="0">
                <a:effectLst>
                  <a:outerShdw blurRad="38100" dist="38100" dir="2700000" algn="tl">
                    <a:srgbClr val="000000">
                      <a:alpha val="43137"/>
                    </a:srgbClr>
                  </a:outerShdw>
                </a:effectLst>
              </a:rPr>
              <a:t>The Mediterranean can be considered as a miniature of the world </a:t>
            </a:r>
          </a:p>
          <a:p>
            <a:pPr marL="342900" indent="-342900" algn="l">
              <a:buFont typeface="Wingdings" panose="05000000000000000000" pitchFamily="2" charset="2"/>
              <a:buChar char="v"/>
            </a:pPr>
            <a:r>
              <a:rPr lang="en-US" sz="2200" i="1" dirty="0"/>
              <a:t>different cultures </a:t>
            </a:r>
          </a:p>
          <a:p>
            <a:pPr marL="342900" indent="-342900" algn="l">
              <a:buFont typeface="Wingdings" panose="05000000000000000000" pitchFamily="2" charset="2"/>
              <a:buChar char="v"/>
            </a:pPr>
            <a:r>
              <a:rPr lang="en-US" sz="2200" i="1" dirty="0"/>
              <a:t>different levels of economic growth</a:t>
            </a:r>
          </a:p>
          <a:p>
            <a:pPr marL="342900" indent="-342900" algn="l">
              <a:buFont typeface="Wingdings" panose="05000000000000000000" pitchFamily="2" charset="2"/>
              <a:buChar char="v"/>
            </a:pPr>
            <a:r>
              <a:rPr lang="en-US" sz="2200" i="1" dirty="0"/>
              <a:t>different administrative styles, </a:t>
            </a:r>
          </a:p>
          <a:p>
            <a:pPr marL="342900" indent="-342900" algn="l">
              <a:spcAft>
                <a:spcPts val="600"/>
              </a:spcAft>
              <a:buFont typeface="Wingdings" panose="05000000000000000000" pitchFamily="2" charset="2"/>
              <a:buChar char="v"/>
            </a:pPr>
            <a:r>
              <a:rPr lang="en-US" sz="2200" i="1" dirty="0"/>
              <a:t>different economic priorities and technical capabilities</a:t>
            </a:r>
          </a:p>
          <a:p>
            <a:pPr algn="l"/>
            <a:r>
              <a:rPr lang="en-US" sz="2200" b="1" dirty="0">
                <a:effectLst>
                  <a:outerShdw blurRad="38100" dist="38100" dir="2700000" algn="tl">
                    <a:srgbClr val="000000">
                      <a:alpha val="43137"/>
                    </a:srgbClr>
                  </a:outerShdw>
                </a:effectLst>
              </a:rPr>
              <a:t>But </a:t>
            </a:r>
          </a:p>
          <a:p>
            <a:pPr algn="l"/>
            <a:r>
              <a:rPr lang="en-US" sz="2200" dirty="0"/>
              <a:t>all share the same volume of water, a common history </a:t>
            </a:r>
          </a:p>
          <a:p>
            <a:pPr algn="l"/>
            <a:r>
              <a:rPr lang="en-US" sz="2200" dirty="0"/>
              <a:t>and the need to </a:t>
            </a:r>
            <a:r>
              <a:rPr lang="en-US" sz="2200" u="sng" dirty="0">
                <a:effectLst>
                  <a:outerShdw blurRad="38100" dist="38100" dir="2700000" algn="tl">
                    <a:srgbClr val="000000">
                      <a:alpha val="43137"/>
                    </a:srgbClr>
                  </a:outerShdw>
                </a:effectLst>
              </a:rPr>
              <a:t>feed a growing population</a:t>
            </a:r>
          </a:p>
          <a:p>
            <a:pPr algn="l"/>
            <a:endParaRPr lang="en-US" sz="2200" dirty="0"/>
          </a:p>
          <a:p>
            <a:pPr algn="l"/>
            <a:r>
              <a:rPr lang="en-US" sz="2200" u="sng" dirty="0">
                <a:effectLst>
                  <a:outerShdw blurRad="38100" dist="38100" dir="2700000" algn="tl">
                    <a:srgbClr val="000000">
                      <a:alpha val="43137"/>
                    </a:srgbClr>
                  </a:outerShdw>
                </a:effectLst>
              </a:rPr>
              <a:t>Mediterranean fish cage farming </a:t>
            </a:r>
          </a:p>
          <a:p>
            <a:pPr algn="l"/>
            <a:r>
              <a:rPr lang="en-US" sz="2200" dirty="0"/>
              <a:t>21,000 fish farms </a:t>
            </a:r>
          </a:p>
          <a:p>
            <a:pPr algn="l"/>
            <a:r>
              <a:rPr lang="en-US" sz="2200" dirty="0"/>
              <a:t>fin fish production &gt;200,000 </a:t>
            </a:r>
            <a:r>
              <a:rPr lang="en-US" sz="2200" dirty="0" err="1"/>
              <a:t>mt</a:t>
            </a:r>
            <a:r>
              <a:rPr lang="en-US" sz="2200" dirty="0"/>
              <a:t> </a:t>
            </a:r>
          </a:p>
          <a:p>
            <a:pPr algn="l"/>
            <a:r>
              <a:rPr lang="en-US" sz="2200" dirty="0"/>
              <a:t>leading countries Greece, Turkey and Spain</a:t>
            </a:r>
          </a:p>
          <a:p>
            <a:endParaRPr lang="en-US" sz="2000" dirty="0"/>
          </a:p>
        </p:txBody>
      </p:sp>
      <p:pic>
        <p:nvPicPr>
          <p:cNvPr id="4" name="Picture 3"/>
          <p:cNvPicPr>
            <a:picLocks noChangeAspect="1"/>
          </p:cNvPicPr>
          <p:nvPr/>
        </p:nvPicPr>
        <p:blipFill>
          <a:blip r:embed="rId3"/>
          <a:stretch>
            <a:fillRect/>
          </a:stretch>
        </p:blipFill>
        <p:spPr>
          <a:xfrm>
            <a:off x="732107" y="5573119"/>
            <a:ext cx="1896020" cy="841321"/>
          </a:xfrm>
          <a:prstGeom prst="rect">
            <a:avLst/>
          </a:prstGeom>
        </p:spPr>
      </p:pic>
      <p:pic>
        <p:nvPicPr>
          <p:cNvPr id="5" name="Picture 4"/>
          <p:cNvPicPr>
            <a:picLocks noChangeAspect="1"/>
          </p:cNvPicPr>
          <p:nvPr/>
        </p:nvPicPr>
        <p:blipFill>
          <a:blip r:embed="rId4"/>
          <a:stretch>
            <a:fillRect/>
          </a:stretch>
        </p:blipFill>
        <p:spPr>
          <a:xfrm>
            <a:off x="9382393" y="5483407"/>
            <a:ext cx="1938696" cy="841321"/>
          </a:xfrm>
          <a:prstGeom prst="rect">
            <a:avLst/>
          </a:prstGeom>
        </p:spPr>
      </p:pic>
      <p:sp>
        <p:nvSpPr>
          <p:cNvPr id="6" name="Arrow: Down 5"/>
          <p:cNvSpPr/>
          <p:nvPr/>
        </p:nvSpPr>
        <p:spPr>
          <a:xfrm>
            <a:off x="4476306" y="3747987"/>
            <a:ext cx="255181" cy="404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rot="20694409">
            <a:off x="5546652" y="3488340"/>
            <a:ext cx="6096000" cy="923330"/>
          </a:xfrm>
          <a:prstGeom prst="rect">
            <a:avLst/>
          </a:prstGeom>
          <a:effectLst>
            <a:glow rad="228600">
              <a:schemeClr val="accent5">
                <a:satMod val="175000"/>
                <a:alpha val="40000"/>
              </a:schemeClr>
            </a:glow>
            <a:softEdge rad="12700"/>
          </a:effectLst>
        </p:spPr>
        <p:style>
          <a:lnRef idx="1">
            <a:schemeClr val="accent5"/>
          </a:lnRef>
          <a:fillRef idx="3">
            <a:schemeClr val="accent5"/>
          </a:fillRef>
          <a:effectRef idx="2">
            <a:schemeClr val="accent5"/>
          </a:effectRef>
          <a:fontRef idx="minor">
            <a:schemeClr val="lt1"/>
          </a:fontRef>
        </p:style>
        <p:txBody>
          <a:bodyPr>
            <a:spAutoFit/>
          </a:bodyPr>
          <a:lstStyle/>
          <a:p>
            <a:r>
              <a:rPr lang="en-US" dirty="0">
                <a:effectLst>
                  <a:outerShdw blurRad="38100" dist="38100" dir="2700000" algn="tl">
                    <a:srgbClr val="000000">
                      <a:alpha val="43137"/>
                    </a:srgbClr>
                  </a:outerShdw>
                </a:effectLst>
              </a:rPr>
              <a:t>The Mediterranean paradigm has to offer important experience in the frames of successful implementation of aquaculture policy and management in a multinational area. </a:t>
            </a:r>
            <a:endParaRPr lang="el-G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972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8141"/>
            <a:ext cx="9144000" cy="1007395"/>
          </a:xfrm>
        </p:spPr>
        <p:txBody>
          <a:bodyPr>
            <a:normAutofit fontScale="90000"/>
          </a:bodyPr>
          <a:lstStyle/>
          <a:p>
            <a:r>
              <a:rPr lang="nb-NO" b="1" dirty="0"/>
              <a:t>Case study ISSUE</a:t>
            </a:r>
            <a:br>
              <a:rPr lang="nb-NO" dirty="0"/>
            </a:br>
            <a:endParaRPr lang="en-US" dirty="0"/>
          </a:p>
        </p:txBody>
      </p:sp>
      <p:sp>
        <p:nvSpPr>
          <p:cNvPr id="3" name="Subtitle 2"/>
          <p:cNvSpPr>
            <a:spLocks noGrp="1"/>
          </p:cNvSpPr>
          <p:nvPr>
            <p:ph type="subTitle" idx="1"/>
          </p:nvPr>
        </p:nvSpPr>
        <p:spPr>
          <a:xfrm>
            <a:off x="1597152" y="1304543"/>
            <a:ext cx="9144000" cy="4268575"/>
          </a:xfrm>
        </p:spPr>
        <p:txBody>
          <a:bodyPr>
            <a:normAutofit lnSpcReduction="10000"/>
          </a:bodyPr>
          <a:lstStyle/>
          <a:p>
            <a:r>
              <a:rPr lang="en-US" sz="2000" dirty="0"/>
              <a:t>Although the already established guidelines and recommendations from previous projects and initiatives (IUCN, FAO-</a:t>
            </a:r>
            <a:r>
              <a:rPr lang="en-US" sz="2000" dirty="0" err="1"/>
              <a:t>GFCM</a:t>
            </a:r>
            <a:r>
              <a:rPr lang="en-US" sz="2000" dirty="0"/>
              <a:t>) set a good basis for establishing good practice principles, </a:t>
            </a:r>
            <a:r>
              <a:rPr lang="en-US" sz="2000" dirty="0">
                <a:effectLst>
                  <a:outerShdw blurRad="38100" dist="38100" dir="2700000" algn="tl">
                    <a:srgbClr val="000000">
                      <a:alpha val="43137"/>
                    </a:srgbClr>
                  </a:outerShdw>
                </a:effectLst>
              </a:rPr>
              <a:t>harmonization</a:t>
            </a:r>
            <a:r>
              <a:rPr lang="en-US" sz="2000" dirty="0"/>
              <a:t> and </a:t>
            </a:r>
            <a:r>
              <a:rPr lang="en-US" sz="2000" dirty="0">
                <a:effectLst>
                  <a:outerShdw blurRad="38100" dist="38100" dir="2700000" algn="tl">
                    <a:srgbClr val="000000">
                      <a:alpha val="43137"/>
                    </a:srgbClr>
                  </a:outerShdw>
                </a:effectLst>
              </a:rPr>
              <a:t>review on the efficiency </a:t>
            </a:r>
            <a:r>
              <a:rPr lang="en-US" sz="2000" dirty="0"/>
              <a:t>of the framework is needed.</a:t>
            </a:r>
            <a:endParaRPr lang="el-GR" sz="2000" dirty="0"/>
          </a:p>
          <a:p>
            <a:r>
              <a:rPr lang="en-US" sz="2000" dirty="0">
                <a:solidFill>
                  <a:schemeClr val="bg2"/>
                </a:solidFill>
              </a:rPr>
              <a:t> </a:t>
            </a:r>
          </a:p>
          <a:p>
            <a:pPr algn="l"/>
            <a:r>
              <a:rPr lang="en-US" dirty="0"/>
              <a:t>In the frames of this CS the below mentioned issues are confronted:</a:t>
            </a:r>
          </a:p>
          <a:p>
            <a:pPr algn="l"/>
            <a:endParaRPr lang="el-GR" dirty="0"/>
          </a:p>
          <a:p>
            <a:pPr marL="800100" lvl="1" indent="-342900" algn="l">
              <a:buFont typeface="Arial" panose="020B0604020202020204" pitchFamily="34" charset="0"/>
              <a:buChar char="•"/>
            </a:pPr>
            <a:r>
              <a:rPr lang="en-US" dirty="0"/>
              <a:t>Follow up and evaluation of IUCN, </a:t>
            </a:r>
            <a:r>
              <a:rPr lang="en-US" dirty="0" err="1"/>
              <a:t>ICZM</a:t>
            </a:r>
            <a:r>
              <a:rPr lang="en-US" dirty="0"/>
              <a:t> and AZA (as </a:t>
            </a:r>
            <a:r>
              <a:rPr lang="en-US" dirty="0" err="1"/>
              <a:t>propsed</a:t>
            </a:r>
            <a:r>
              <a:rPr lang="en-US" dirty="0"/>
              <a:t> by FAO </a:t>
            </a:r>
            <a:r>
              <a:rPr lang="en-US" dirty="0" err="1"/>
              <a:t>GFCM</a:t>
            </a:r>
            <a:r>
              <a:rPr lang="en-US" dirty="0"/>
              <a:t>) concept application in different Mediterranean Countries.</a:t>
            </a:r>
          </a:p>
          <a:p>
            <a:pPr marL="800100" lvl="1" indent="-342900" algn="l">
              <a:buFont typeface="Arial" panose="020B0604020202020204" pitchFamily="34" charset="0"/>
              <a:buChar char="•"/>
            </a:pPr>
            <a:r>
              <a:rPr lang="en-US" dirty="0"/>
              <a:t>Evaluating methods, indicators, and environmental standards used in the frames of the European Directives (</a:t>
            </a:r>
            <a:r>
              <a:rPr lang="en-US" dirty="0" err="1"/>
              <a:t>WFD</a:t>
            </a:r>
            <a:r>
              <a:rPr lang="en-US" dirty="0"/>
              <a:t> and </a:t>
            </a:r>
            <a:r>
              <a:rPr lang="en-US" dirty="0" err="1"/>
              <a:t>MSFD</a:t>
            </a:r>
            <a:r>
              <a:rPr lang="en-US" dirty="0"/>
              <a:t>) for monitoring aquaculture activities in different countries.</a:t>
            </a:r>
          </a:p>
          <a:p>
            <a:pPr marL="800100" lvl="1" indent="-342900" algn="l">
              <a:buFont typeface="Arial" panose="020B0604020202020204" pitchFamily="34" charset="0"/>
              <a:buChar char="•"/>
            </a:pPr>
            <a:r>
              <a:rPr lang="en-US" dirty="0"/>
              <a:t>Other factors (economic </a:t>
            </a:r>
            <a:r>
              <a:rPr lang="en-US" dirty="0" err="1"/>
              <a:t>depresion</a:t>
            </a:r>
            <a:r>
              <a:rPr lang="en-US" dirty="0"/>
              <a:t>, war conflicts etc.) preventing the expansion of Mediterranean aquaculture.</a:t>
            </a:r>
            <a:endParaRPr lang="el-GR" dirty="0"/>
          </a:p>
          <a:p>
            <a:endParaRPr lang="en-US" sz="2000" dirty="0"/>
          </a:p>
        </p:txBody>
      </p:sp>
      <p:pic>
        <p:nvPicPr>
          <p:cNvPr id="4" name="Picture 3"/>
          <p:cNvPicPr>
            <a:picLocks noChangeAspect="1"/>
          </p:cNvPicPr>
          <p:nvPr/>
        </p:nvPicPr>
        <p:blipFill>
          <a:blip r:embed="rId3"/>
          <a:stretch>
            <a:fillRect/>
          </a:stretch>
        </p:blipFill>
        <p:spPr>
          <a:xfrm>
            <a:off x="732107" y="5573119"/>
            <a:ext cx="1896020" cy="841321"/>
          </a:xfrm>
          <a:prstGeom prst="rect">
            <a:avLst/>
          </a:prstGeom>
        </p:spPr>
      </p:pic>
      <p:pic>
        <p:nvPicPr>
          <p:cNvPr id="5" name="Picture 4"/>
          <p:cNvPicPr>
            <a:picLocks noChangeAspect="1"/>
          </p:cNvPicPr>
          <p:nvPr/>
        </p:nvPicPr>
        <p:blipFill>
          <a:blip r:embed="rId4"/>
          <a:stretch>
            <a:fillRect/>
          </a:stretch>
        </p:blipFill>
        <p:spPr>
          <a:xfrm>
            <a:off x="9382393" y="5483407"/>
            <a:ext cx="1938696" cy="841321"/>
          </a:xfrm>
          <a:prstGeom prst="rect">
            <a:avLst/>
          </a:prstGeom>
        </p:spPr>
      </p:pic>
    </p:spTree>
    <p:extLst>
      <p:ext uri="{BB962C8B-B14F-4D97-AF65-F5344CB8AC3E}">
        <p14:creationId xmlns:p14="http://schemas.microsoft.com/office/powerpoint/2010/main" val="2325984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5762" y="766816"/>
            <a:ext cx="9144000" cy="1007395"/>
          </a:xfrm>
        </p:spPr>
        <p:txBody>
          <a:bodyPr>
            <a:normAutofit/>
          </a:bodyPr>
          <a:lstStyle/>
          <a:p>
            <a:r>
              <a:rPr lang="en-US" b="1" dirty="0"/>
              <a:t>Tools used in the case study</a:t>
            </a:r>
            <a:endParaRPr lang="en-US" dirty="0"/>
          </a:p>
        </p:txBody>
      </p:sp>
      <p:sp>
        <p:nvSpPr>
          <p:cNvPr id="3" name="Subtitle 2"/>
          <p:cNvSpPr>
            <a:spLocks noGrp="1"/>
          </p:cNvSpPr>
          <p:nvPr>
            <p:ph type="subTitle" idx="1"/>
          </p:nvPr>
        </p:nvSpPr>
        <p:spPr>
          <a:xfrm>
            <a:off x="1597152" y="1530680"/>
            <a:ext cx="9144000" cy="4110652"/>
          </a:xfrm>
        </p:spPr>
        <p:txBody>
          <a:bodyPr>
            <a:normAutofit fontScale="92500" lnSpcReduction="10000"/>
          </a:bodyPr>
          <a:lstStyle/>
          <a:p>
            <a:endParaRPr lang="en-US" sz="2000" dirty="0">
              <a:solidFill>
                <a:schemeClr val="bg2"/>
              </a:solidFill>
            </a:endParaRPr>
          </a:p>
          <a:p>
            <a:pPr marL="342900" indent="-342900" algn="l">
              <a:buFont typeface="Arial" panose="020B0604020202020204" pitchFamily="34" charset="0"/>
              <a:buChar char="•"/>
            </a:pPr>
            <a:r>
              <a:rPr lang="en-US" dirty="0"/>
              <a:t>Existing and historical fish cages locations extracted from </a:t>
            </a:r>
            <a:r>
              <a:rPr lang="en-US" b="1" dirty="0">
                <a:effectLst>
                  <a:outerShdw blurRad="38100" dist="38100" dir="2700000" algn="tl">
                    <a:srgbClr val="000000">
                      <a:alpha val="43137"/>
                    </a:srgbClr>
                  </a:outerShdw>
                </a:effectLst>
              </a:rPr>
              <a:t>Google Earth</a:t>
            </a:r>
            <a:r>
              <a:rPr lang="en-US" dirty="0"/>
              <a:t> (issue with varying resolution but the</a:t>
            </a:r>
            <a:r>
              <a:rPr lang="el-GR" dirty="0"/>
              <a:t> </a:t>
            </a:r>
            <a:r>
              <a:rPr lang="en-US" dirty="0"/>
              <a:t>provided images are updated and improved in comparison with the study of  Trujillo et al. (2012). </a:t>
            </a:r>
            <a:endParaRPr lang="el-GR" dirty="0"/>
          </a:p>
          <a:p>
            <a:pPr marL="342900" indent="-342900" algn="l">
              <a:buFont typeface="Arial" panose="020B0604020202020204" pitchFamily="34" charset="0"/>
              <a:buChar char="•"/>
            </a:pPr>
            <a:r>
              <a:rPr lang="en-US" dirty="0"/>
              <a:t>Depth data were collected from </a:t>
            </a:r>
            <a:r>
              <a:rPr lang="en-US" b="1" dirty="0" err="1">
                <a:effectLst>
                  <a:outerShdw blurRad="38100" dist="38100" dir="2700000" algn="tl">
                    <a:srgbClr val="000000">
                      <a:alpha val="43137"/>
                    </a:srgbClr>
                  </a:outerShdw>
                </a:effectLst>
              </a:rPr>
              <a:t>Emodnet</a:t>
            </a:r>
            <a:r>
              <a:rPr lang="en-US" b="1" dirty="0">
                <a:effectLst>
                  <a:outerShdw blurRad="38100" dist="38100" dir="2700000" algn="tl">
                    <a:srgbClr val="000000">
                      <a:alpha val="43137"/>
                    </a:srgbClr>
                  </a:outerShdw>
                </a:effectLst>
              </a:rPr>
              <a:t> portal </a:t>
            </a:r>
            <a:r>
              <a:rPr lang="en-US" dirty="0"/>
              <a:t>(</a:t>
            </a:r>
            <a:r>
              <a:rPr lang="en-US" dirty="0">
                <a:hlinkClick r:id="rId3"/>
              </a:rPr>
              <a:t>http://www.emodnet.eu/bathymetry</a:t>
            </a:r>
            <a:r>
              <a:rPr lang="en-US" dirty="0"/>
              <a:t>). </a:t>
            </a:r>
            <a:endParaRPr lang="el-GR" dirty="0"/>
          </a:p>
          <a:p>
            <a:pPr marL="342900" indent="-342900" algn="l">
              <a:buFont typeface="Arial" panose="020B0604020202020204" pitchFamily="34" charset="0"/>
              <a:buChar char="•"/>
            </a:pPr>
            <a:r>
              <a:rPr lang="en-US" dirty="0"/>
              <a:t>We used </a:t>
            </a:r>
            <a:r>
              <a:rPr lang="en-US" b="1" dirty="0" err="1">
                <a:effectLst>
                  <a:outerShdw blurRad="38100" dist="38100" dir="2700000" algn="tl">
                    <a:srgbClr val="000000">
                      <a:alpha val="43137"/>
                    </a:srgbClr>
                  </a:outerShdw>
                </a:effectLst>
              </a:rPr>
              <a:t>ArcGis</a:t>
            </a:r>
            <a:r>
              <a:rPr lang="en-US" dirty="0"/>
              <a:t> to extract values from a GRID file to point locations and assigned depth values from the nearest cage were there was no satellite information.</a:t>
            </a:r>
            <a:endParaRPr lang="el-GR" dirty="0"/>
          </a:p>
          <a:p>
            <a:pPr marL="342900" indent="-342900" algn="l">
              <a:buFont typeface="Arial" panose="020B0604020202020204" pitchFamily="34" charset="0"/>
              <a:buChar char="•"/>
            </a:pPr>
            <a:r>
              <a:rPr lang="en-US" dirty="0"/>
              <a:t>Data processing and map projection was carried out using R program language (R Core Team 2017) and packages "maps", "</a:t>
            </a:r>
            <a:r>
              <a:rPr lang="en-US" dirty="0" err="1"/>
              <a:t>marmaps</a:t>
            </a:r>
            <a:r>
              <a:rPr lang="en-US" dirty="0"/>
              <a:t>" and "shape". </a:t>
            </a:r>
          </a:p>
          <a:p>
            <a:endParaRPr lang="en-US" sz="2000" dirty="0"/>
          </a:p>
        </p:txBody>
      </p:sp>
      <p:pic>
        <p:nvPicPr>
          <p:cNvPr id="4" name="Picture 3"/>
          <p:cNvPicPr>
            <a:picLocks noChangeAspect="1"/>
          </p:cNvPicPr>
          <p:nvPr/>
        </p:nvPicPr>
        <p:blipFill>
          <a:blip r:embed="rId4"/>
          <a:stretch>
            <a:fillRect/>
          </a:stretch>
        </p:blipFill>
        <p:spPr>
          <a:xfrm>
            <a:off x="732107" y="5573119"/>
            <a:ext cx="1896020" cy="841321"/>
          </a:xfrm>
          <a:prstGeom prst="rect">
            <a:avLst/>
          </a:prstGeom>
        </p:spPr>
      </p:pic>
      <p:pic>
        <p:nvPicPr>
          <p:cNvPr id="5" name="Picture 4"/>
          <p:cNvPicPr>
            <a:picLocks noChangeAspect="1"/>
          </p:cNvPicPr>
          <p:nvPr/>
        </p:nvPicPr>
        <p:blipFill>
          <a:blip r:embed="rId5"/>
          <a:stretch>
            <a:fillRect/>
          </a:stretch>
        </p:blipFill>
        <p:spPr>
          <a:xfrm>
            <a:off x="9382393" y="5483407"/>
            <a:ext cx="1938696" cy="841321"/>
          </a:xfrm>
          <a:prstGeom prst="rect">
            <a:avLst/>
          </a:prstGeom>
        </p:spPr>
      </p:pic>
    </p:spTree>
    <p:extLst>
      <p:ext uri="{BB962C8B-B14F-4D97-AF65-F5344CB8AC3E}">
        <p14:creationId xmlns:p14="http://schemas.microsoft.com/office/powerpoint/2010/main" val="246701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09136" y="2301189"/>
            <a:ext cx="7592248" cy="4346141"/>
            <a:chOff x="209550" y="2164230"/>
            <a:chExt cx="7592248" cy="4160498"/>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9550" y="2164230"/>
              <a:ext cx="4181475" cy="4160498"/>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8694" y="2416256"/>
              <a:ext cx="3703104" cy="3682485"/>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12264" y="2774199"/>
              <a:ext cx="1069743" cy="1064376"/>
            </a:xfrm>
            <a:prstGeom prst="rect">
              <a:avLst/>
            </a:prstGeom>
            <a:ln>
              <a:noFill/>
            </a:ln>
            <a:effectLst>
              <a:softEdge rad="112500"/>
            </a:effectLst>
          </p:spPr>
        </p:pic>
      </p:grpSp>
      <p:sp>
        <p:nvSpPr>
          <p:cNvPr id="2" name="Title 1"/>
          <p:cNvSpPr>
            <a:spLocks noGrp="1"/>
          </p:cNvSpPr>
          <p:nvPr>
            <p:ph type="ctrTitle"/>
          </p:nvPr>
        </p:nvSpPr>
        <p:spPr>
          <a:xfrm>
            <a:off x="1439037" y="154765"/>
            <a:ext cx="9144000" cy="776274"/>
          </a:xfrm>
        </p:spPr>
        <p:txBody>
          <a:bodyPr>
            <a:normAutofit fontScale="90000"/>
          </a:bodyPr>
          <a:lstStyle/>
          <a:p>
            <a:br>
              <a:rPr lang="en-US" b="1" dirty="0"/>
            </a:br>
            <a:br>
              <a:rPr lang="en-US" b="1" dirty="0"/>
            </a:br>
            <a:br>
              <a:rPr lang="en-US" b="1" dirty="0"/>
            </a:br>
            <a:br>
              <a:rPr lang="en-US" b="1" dirty="0"/>
            </a:br>
            <a:r>
              <a:rPr lang="en-US" b="1" dirty="0"/>
              <a:t>Aquaspace tool </a:t>
            </a:r>
            <a:endParaRPr lang="en-US" dirty="0"/>
          </a:p>
        </p:txBody>
      </p:sp>
      <p:sp>
        <p:nvSpPr>
          <p:cNvPr id="3" name="Subtitle 2"/>
          <p:cNvSpPr>
            <a:spLocks noGrp="1"/>
          </p:cNvSpPr>
          <p:nvPr>
            <p:ph type="subTitle" idx="1"/>
          </p:nvPr>
        </p:nvSpPr>
        <p:spPr>
          <a:xfrm>
            <a:off x="1439037" y="1017569"/>
            <a:ext cx="9144000" cy="4110652"/>
          </a:xfrm>
        </p:spPr>
        <p:txBody>
          <a:bodyPr>
            <a:normAutofit/>
          </a:bodyPr>
          <a:lstStyle/>
          <a:p>
            <a:pPr lvl="1" algn="l"/>
            <a:r>
              <a:rPr lang="en-US" b="1" dirty="0">
                <a:effectLst>
                  <a:outerShdw blurRad="38100" dist="38100" dir="2700000" algn="tl">
                    <a:srgbClr val="000000">
                      <a:alpha val="43137"/>
                    </a:srgbClr>
                  </a:outerShdw>
                </a:effectLst>
              </a:rPr>
              <a:t>Mapping</a:t>
            </a:r>
            <a:r>
              <a:rPr lang="en-US" dirty="0"/>
              <a:t> of the Mediterranean fish cage farms and recognizing the existing diversity among Mediterranean countries in terms of the  aquaculture regulatory frameworks and production policies.</a:t>
            </a:r>
          </a:p>
          <a:p>
            <a:pPr lvl="1" algn="l"/>
            <a:r>
              <a:rPr lang="en-US" dirty="0"/>
              <a:t>Example: 	Greece 	vs      Turkey</a:t>
            </a:r>
          </a:p>
          <a:p>
            <a:pPr lvl="3" algn="l"/>
            <a:r>
              <a:rPr lang="en-US" dirty="0"/>
              <a:t>In both countries AZA concept adopted since 2009 and 2006 respectively but implemented in a different way (“</a:t>
            </a:r>
            <a:r>
              <a:rPr lang="en-US" dirty="0" err="1"/>
              <a:t>POAY</a:t>
            </a:r>
            <a:r>
              <a:rPr lang="en-US" dirty="0"/>
              <a:t>” in Greece, designated offshore sites in Turkey)</a:t>
            </a:r>
          </a:p>
          <a:p>
            <a:pPr lvl="1" algn="l"/>
            <a:endParaRPr lang="en-US" dirty="0"/>
          </a:p>
          <a:p>
            <a:pPr lvl="1" algn="l"/>
            <a:endParaRPr lang="en-US" dirty="0"/>
          </a:p>
          <a:p>
            <a:pPr marL="1257300" lvl="2" indent="-342900" algn="l">
              <a:buFont typeface="Arial" panose="020B0604020202020204" pitchFamily="34" charset="0"/>
              <a:buChar char="•"/>
            </a:pPr>
            <a:endParaRPr lang="nb-NO" sz="2000" u="sng" dirty="0">
              <a:solidFill>
                <a:schemeClr val="bg2"/>
              </a:solidFill>
            </a:endParaRPr>
          </a:p>
          <a:p>
            <a:endParaRPr lang="nb-NO" sz="2000" u="sng" dirty="0">
              <a:solidFill>
                <a:schemeClr val="bg2"/>
              </a:solidFill>
            </a:endParaRPr>
          </a:p>
          <a:p>
            <a:endParaRPr lang="nb-NO" sz="2000" u="sng" dirty="0">
              <a:solidFill>
                <a:schemeClr val="bg2"/>
              </a:solidFill>
            </a:endParaRPr>
          </a:p>
          <a:p>
            <a:endParaRPr lang="en-US" sz="2000" dirty="0">
              <a:solidFill>
                <a:schemeClr val="bg2"/>
              </a:solidFill>
            </a:endParaRPr>
          </a:p>
          <a:p>
            <a:endParaRPr lang="en-US" sz="2000" dirty="0"/>
          </a:p>
        </p:txBody>
      </p:sp>
      <p:pic>
        <p:nvPicPr>
          <p:cNvPr id="4" name="Picture 3"/>
          <p:cNvPicPr>
            <a:picLocks noChangeAspect="1"/>
          </p:cNvPicPr>
          <p:nvPr/>
        </p:nvPicPr>
        <p:blipFill>
          <a:blip r:embed="rId6"/>
          <a:stretch>
            <a:fillRect/>
          </a:stretch>
        </p:blipFill>
        <p:spPr>
          <a:xfrm>
            <a:off x="732107" y="5573119"/>
            <a:ext cx="1896020" cy="841321"/>
          </a:xfrm>
          <a:prstGeom prst="rect">
            <a:avLst/>
          </a:prstGeom>
        </p:spPr>
      </p:pic>
      <p:pic>
        <p:nvPicPr>
          <p:cNvPr id="5" name="Picture 4"/>
          <p:cNvPicPr>
            <a:picLocks noChangeAspect="1"/>
          </p:cNvPicPr>
          <p:nvPr/>
        </p:nvPicPr>
        <p:blipFill>
          <a:blip r:embed="rId7"/>
          <a:stretch>
            <a:fillRect/>
          </a:stretch>
        </p:blipFill>
        <p:spPr>
          <a:xfrm>
            <a:off x="9382393" y="5483407"/>
            <a:ext cx="1938696" cy="841321"/>
          </a:xfrm>
          <a:prstGeom prst="rect">
            <a:avLst/>
          </a:prstGeom>
        </p:spPr>
      </p:pic>
      <p:sp>
        <p:nvSpPr>
          <p:cNvPr id="10" name="Explosion: 14 Points 9"/>
          <p:cNvSpPr/>
          <p:nvPr/>
        </p:nvSpPr>
        <p:spPr>
          <a:xfrm>
            <a:off x="547811" y="2938375"/>
            <a:ext cx="2716086" cy="1464374"/>
          </a:xfrm>
          <a:prstGeom prst="irregularSeal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ffectLst>
                <a:outerShdw blurRad="38100" dist="38100" dir="2700000" algn="tl">
                  <a:srgbClr val="000000">
                    <a:alpha val="43137"/>
                  </a:srgbClr>
                </a:outerShdw>
              </a:effectLst>
            </a:endParaRPr>
          </a:p>
          <a:p>
            <a:pPr algn="ctr"/>
            <a:r>
              <a:rPr lang="en-US" sz="1400" dirty="0">
                <a:solidFill>
                  <a:schemeClr val="tx1"/>
                </a:solidFill>
                <a:effectLst>
                  <a:outerShdw blurRad="38100" dist="38100" dir="2700000" algn="tl">
                    <a:srgbClr val="000000">
                      <a:alpha val="43137"/>
                    </a:srgbClr>
                  </a:outerShdw>
                </a:effectLst>
              </a:rPr>
              <a:t>110kt fish</a:t>
            </a:r>
          </a:p>
          <a:p>
            <a:pPr algn="ctr"/>
            <a:r>
              <a:rPr lang="en-US" sz="1400" dirty="0">
                <a:solidFill>
                  <a:schemeClr val="tx1"/>
                </a:solidFill>
                <a:effectLst>
                  <a:outerShdw blurRad="38100" dist="38100" dir="2700000" algn="tl">
                    <a:srgbClr val="000000">
                      <a:alpha val="43137"/>
                    </a:srgbClr>
                  </a:outerShdw>
                </a:effectLst>
              </a:rPr>
              <a:t>202 fish farm clusters</a:t>
            </a:r>
          </a:p>
          <a:p>
            <a:pPr algn="ctr"/>
            <a:endParaRPr lang="el-GR" sz="1600" dirty="0">
              <a:effectLst>
                <a:outerShdw blurRad="38100" dist="38100" dir="2700000" algn="tl">
                  <a:srgbClr val="000000">
                    <a:alpha val="43137"/>
                  </a:srgbClr>
                </a:outerShdw>
              </a:effectLst>
            </a:endParaRPr>
          </a:p>
        </p:txBody>
      </p:sp>
      <p:sp>
        <p:nvSpPr>
          <p:cNvPr id="11" name="Explosion: 14 Points 10"/>
          <p:cNvSpPr/>
          <p:nvPr/>
        </p:nvSpPr>
        <p:spPr>
          <a:xfrm rot="21140194" flipH="1">
            <a:off x="8974952" y="3819999"/>
            <a:ext cx="2845729" cy="1387948"/>
          </a:xfrm>
          <a:prstGeom prst="irregularSeal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effectLst>
                  <a:outerShdw blurRad="38100" dist="38100" dir="2700000" algn="tl">
                    <a:srgbClr val="000000">
                      <a:alpha val="43137"/>
                    </a:srgbClr>
                  </a:outerShdw>
                </a:effectLst>
              </a:rPr>
              <a:t>75kt fish</a:t>
            </a:r>
          </a:p>
          <a:p>
            <a:pPr algn="ctr"/>
            <a:r>
              <a:rPr lang="en-US" sz="1600" dirty="0">
                <a:solidFill>
                  <a:schemeClr val="tx1"/>
                </a:solidFill>
                <a:effectLst>
                  <a:outerShdw blurRad="38100" dist="38100" dir="2700000" algn="tl">
                    <a:srgbClr val="000000">
                      <a:alpha val="43137"/>
                    </a:srgbClr>
                  </a:outerShdw>
                </a:effectLst>
              </a:rPr>
              <a:t>103 farm clusters</a:t>
            </a:r>
            <a:endParaRPr lang="el-GR" sz="1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9207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9037" y="-13536"/>
            <a:ext cx="9144000" cy="1007395"/>
          </a:xfrm>
        </p:spPr>
        <p:txBody>
          <a:bodyPr>
            <a:normAutofit fontScale="90000"/>
          </a:bodyPr>
          <a:lstStyle/>
          <a:p>
            <a:br>
              <a:rPr lang="en-US" b="1" dirty="0"/>
            </a:br>
            <a:br>
              <a:rPr lang="en-US" b="1" dirty="0"/>
            </a:br>
            <a:br>
              <a:rPr lang="en-US" b="1" dirty="0"/>
            </a:br>
            <a:br>
              <a:rPr lang="en-US" b="1" dirty="0"/>
            </a:br>
            <a:r>
              <a:rPr lang="en-US" b="1" dirty="0"/>
              <a:t>Aquaspace tool </a:t>
            </a:r>
            <a:endParaRPr lang="en-US" dirty="0"/>
          </a:p>
        </p:txBody>
      </p:sp>
      <p:sp>
        <p:nvSpPr>
          <p:cNvPr id="3" name="Subtitle 2"/>
          <p:cNvSpPr>
            <a:spLocks noGrp="1"/>
          </p:cNvSpPr>
          <p:nvPr>
            <p:ph type="subTitle" idx="1"/>
          </p:nvPr>
        </p:nvSpPr>
        <p:spPr>
          <a:xfrm>
            <a:off x="1439036" y="1017569"/>
            <a:ext cx="9509245" cy="4110652"/>
          </a:xfrm>
        </p:spPr>
        <p:txBody>
          <a:bodyPr>
            <a:normAutofit/>
          </a:bodyPr>
          <a:lstStyle/>
          <a:p>
            <a:pPr lvl="1" algn="l">
              <a:spcAft>
                <a:spcPts val="600"/>
              </a:spcAft>
            </a:pPr>
            <a:r>
              <a:rPr lang="en-US" dirty="0"/>
              <a:t>Mapping of </a:t>
            </a:r>
            <a:r>
              <a:rPr lang="en-US" i="1" dirty="0">
                <a:effectLst>
                  <a:outerShdw blurRad="38100" dist="38100" dir="2700000" algn="tl">
                    <a:srgbClr val="000000">
                      <a:alpha val="43137"/>
                    </a:srgbClr>
                  </a:outerShdw>
                </a:effectLst>
              </a:rPr>
              <a:t>current and historical  data </a:t>
            </a:r>
            <a:r>
              <a:rPr lang="en-US" dirty="0"/>
              <a:t>of the Mediterranean fish cage farms and recognizing the existing diversity among Mediterranean countries in terms of the  aquaculture regulatory frameworks and production policies.</a:t>
            </a:r>
          </a:p>
          <a:p>
            <a:pPr lvl="1" algn="l"/>
            <a:r>
              <a:rPr lang="en-US" i="1" u="sng" dirty="0"/>
              <a:t>Measured time points:</a:t>
            </a:r>
            <a:r>
              <a:rPr lang="en-US" i="1" dirty="0"/>
              <a:t> </a:t>
            </a:r>
            <a:r>
              <a:rPr lang="en-US" dirty="0"/>
              <a:t>Period 1: </a:t>
            </a:r>
            <a:r>
              <a:rPr lang="en-US" dirty="0">
                <a:effectLst>
                  <a:outerShdw blurRad="38100" dist="38100" dir="2700000" algn="tl">
                    <a:srgbClr val="000000">
                      <a:alpha val="43137"/>
                    </a:srgbClr>
                  </a:outerShdw>
                </a:effectLst>
              </a:rPr>
              <a:t>2006-2009</a:t>
            </a:r>
            <a:r>
              <a:rPr lang="en-US" dirty="0"/>
              <a:t>, Period2: </a:t>
            </a:r>
            <a:r>
              <a:rPr lang="en-US" dirty="0">
                <a:effectLst>
                  <a:outerShdw blurRad="38100" dist="38100" dir="2700000" algn="tl">
                    <a:srgbClr val="000000">
                      <a:alpha val="43137"/>
                    </a:srgbClr>
                  </a:outerShdw>
                </a:effectLst>
              </a:rPr>
              <a:t>2010-2013</a:t>
            </a:r>
            <a:r>
              <a:rPr lang="en-US" dirty="0"/>
              <a:t>, Period 3: </a:t>
            </a:r>
            <a:r>
              <a:rPr lang="en-US" dirty="0">
                <a:effectLst>
                  <a:outerShdw blurRad="38100" dist="38100" dir="2700000" algn="tl">
                    <a:srgbClr val="000000">
                      <a:alpha val="43137"/>
                    </a:srgbClr>
                  </a:outerShdw>
                </a:effectLst>
              </a:rPr>
              <a:t>2014-2017</a:t>
            </a:r>
          </a:p>
          <a:p>
            <a:pPr lvl="1" algn="l"/>
            <a:endParaRPr lang="en-US" i="1" u="sng" dirty="0"/>
          </a:p>
          <a:p>
            <a:pPr lvl="1" algn="l"/>
            <a:r>
              <a:rPr lang="en-US" i="1" u="sng" dirty="0"/>
              <a:t>Measured parameters:</a:t>
            </a:r>
          </a:p>
          <a:p>
            <a:pPr lvl="1" algn="l"/>
            <a:r>
              <a:rPr lang="en-US" dirty="0">
                <a:solidFill>
                  <a:srgbClr val="FF0000"/>
                </a:solidFill>
                <a:effectLst>
                  <a:outerShdw blurRad="38100" dist="38100" dir="2700000" algn="tl">
                    <a:srgbClr val="000000">
                      <a:alpha val="43137"/>
                    </a:srgbClr>
                  </a:outerShdw>
                </a:effectLst>
              </a:rPr>
              <a:t>Distance from the shore (meters)</a:t>
            </a:r>
          </a:p>
          <a:p>
            <a:pPr lvl="1" algn="l"/>
            <a:r>
              <a:rPr lang="en-US" dirty="0"/>
              <a:t>Depth (meters)</a:t>
            </a:r>
          </a:p>
          <a:p>
            <a:pPr lvl="1" algn="l"/>
            <a:r>
              <a:rPr lang="en-US" dirty="0">
                <a:solidFill>
                  <a:schemeClr val="accent6">
                    <a:lumMod val="75000"/>
                  </a:schemeClr>
                </a:solidFill>
                <a:effectLst>
                  <a:outerShdw blurRad="38100" dist="38100" dir="2700000" algn="tl">
                    <a:srgbClr val="000000">
                      <a:alpha val="43137"/>
                    </a:srgbClr>
                  </a:outerShdw>
                </a:effectLst>
              </a:rPr>
              <a:t>Spatial distribution between fish farms (meters)</a:t>
            </a:r>
          </a:p>
          <a:p>
            <a:pPr lvl="1" algn="l"/>
            <a:r>
              <a:rPr lang="en-US" dirty="0"/>
              <a:t>Fish Cage size (meters)</a:t>
            </a:r>
          </a:p>
          <a:p>
            <a:pPr lvl="1" algn="l"/>
            <a:endParaRPr lang="en-US" dirty="0">
              <a:solidFill>
                <a:schemeClr val="accent6">
                  <a:lumMod val="75000"/>
                </a:schemeClr>
              </a:solidFill>
              <a:effectLst>
                <a:outerShdw blurRad="38100" dist="38100" dir="2700000" algn="tl">
                  <a:srgbClr val="000000">
                    <a:alpha val="43137"/>
                  </a:srgbClr>
                </a:outerShdw>
              </a:effectLst>
            </a:endParaRPr>
          </a:p>
          <a:p>
            <a:pPr marL="1257300" lvl="2" indent="-342900" algn="l">
              <a:buFont typeface="Arial" panose="020B0604020202020204" pitchFamily="34" charset="0"/>
              <a:buChar char="•"/>
            </a:pPr>
            <a:endParaRPr lang="nb-NO" sz="2000" u="sng" dirty="0">
              <a:solidFill>
                <a:schemeClr val="bg2"/>
              </a:solidFill>
            </a:endParaRPr>
          </a:p>
          <a:p>
            <a:endParaRPr lang="nb-NO" sz="2000" u="sng" dirty="0">
              <a:solidFill>
                <a:schemeClr val="bg2"/>
              </a:solidFill>
            </a:endParaRPr>
          </a:p>
          <a:p>
            <a:endParaRPr lang="nb-NO" sz="2000" u="sng" dirty="0">
              <a:solidFill>
                <a:schemeClr val="bg2"/>
              </a:solidFill>
            </a:endParaRPr>
          </a:p>
          <a:p>
            <a:endParaRPr lang="en-US" sz="2000" dirty="0">
              <a:solidFill>
                <a:schemeClr val="bg2"/>
              </a:solidFill>
            </a:endParaRPr>
          </a:p>
          <a:p>
            <a:endParaRPr lang="en-US" sz="2000" dirty="0"/>
          </a:p>
        </p:txBody>
      </p:sp>
      <p:pic>
        <p:nvPicPr>
          <p:cNvPr id="4" name="Picture 3"/>
          <p:cNvPicPr>
            <a:picLocks noChangeAspect="1"/>
          </p:cNvPicPr>
          <p:nvPr/>
        </p:nvPicPr>
        <p:blipFill>
          <a:blip r:embed="rId3"/>
          <a:stretch>
            <a:fillRect/>
          </a:stretch>
        </p:blipFill>
        <p:spPr>
          <a:xfrm>
            <a:off x="732107" y="5573119"/>
            <a:ext cx="1896020" cy="841321"/>
          </a:xfrm>
          <a:prstGeom prst="rect">
            <a:avLst/>
          </a:prstGeom>
        </p:spPr>
      </p:pic>
      <p:pic>
        <p:nvPicPr>
          <p:cNvPr id="5" name="Picture 4"/>
          <p:cNvPicPr>
            <a:picLocks noChangeAspect="1"/>
          </p:cNvPicPr>
          <p:nvPr/>
        </p:nvPicPr>
        <p:blipFill>
          <a:blip r:embed="rId4"/>
          <a:stretch>
            <a:fillRect/>
          </a:stretch>
        </p:blipFill>
        <p:spPr>
          <a:xfrm>
            <a:off x="9382393" y="5483407"/>
            <a:ext cx="1938696" cy="841321"/>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6250" y="2805335"/>
            <a:ext cx="4265568" cy="25795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03092" y="4095098"/>
            <a:ext cx="3117724" cy="1888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70802" y="4870140"/>
            <a:ext cx="3259781" cy="19694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Arrow: Down 8"/>
          <p:cNvSpPr/>
          <p:nvPr/>
        </p:nvSpPr>
        <p:spPr>
          <a:xfrm rot="2793181">
            <a:off x="8811735" y="2100875"/>
            <a:ext cx="89670" cy="883507"/>
          </a:xfrm>
          <a:prstGeom prst="downArrow">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Arrow: Left-Right 11"/>
          <p:cNvSpPr/>
          <p:nvPr/>
        </p:nvSpPr>
        <p:spPr>
          <a:xfrm>
            <a:off x="8724801" y="4629703"/>
            <a:ext cx="2596288" cy="199472"/>
          </a:xfrm>
          <a:prstGeom prst="leftRightArrow">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Arrow: Left-Right 12"/>
          <p:cNvSpPr/>
          <p:nvPr/>
        </p:nvSpPr>
        <p:spPr>
          <a:xfrm rot="4680271">
            <a:off x="4580830" y="5705947"/>
            <a:ext cx="487748" cy="112773"/>
          </a:xfrm>
          <a:prstGeom prst="leftRightArrow">
            <a:avLst/>
          </a:prstGeom>
          <a:solidFill>
            <a:schemeClr val="accent6">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9257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3033" y="2161303"/>
            <a:ext cx="6429555" cy="4018472"/>
          </a:xfrm>
          <a:prstGeom prst="rect">
            <a:avLst/>
          </a:prstGeom>
          <a:ln>
            <a:noFill/>
          </a:ln>
          <a:effectLst>
            <a:softEdge rad="112500"/>
          </a:effectLst>
        </p:spPr>
      </p:pic>
      <p:sp>
        <p:nvSpPr>
          <p:cNvPr id="2" name="Title 1"/>
          <p:cNvSpPr>
            <a:spLocks noGrp="1"/>
          </p:cNvSpPr>
          <p:nvPr>
            <p:ph type="ctrTitle"/>
          </p:nvPr>
        </p:nvSpPr>
        <p:spPr>
          <a:xfrm>
            <a:off x="1439037" y="154764"/>
            <a:ext cx="9144000" cy="1007395"/>
          </a:xfrm>
        </p:spPr>
        <p:txBody>
          <a:bodyPr>
            <a:normAutofit fontScale="90000"/>
          </a:bodyPr>
          <a:lstStyle/>
          <a:p>
            <a:br>
              <a:rPr lang="en-US" b="1" dirty="0"/>
            </a:br>
            <a:br>
              <a:rPr lang="en-US" b="1" dirty="0"/>
            </a:br>
            <a:br>
              <a:rPr lang="en-US" b="1" dirty="0"/>
            </a:br>
            <a:br>
              <a:rPr lang="en-US" b="1" dirty="0"/>
            </a:br>
            <a:r>
              <a:rPr lang="en-US" b="1" dirty="0"/>
              <a:t>Aquaspace tool </a:t>
            </a:r>
            <a:endParaRPr lang="en-US" dirty="0"/>
          </a:p>
        </p:txBody>
      </p:sp>
      <p:sp>
        <p:nvSpPr>
          <p:cNvPr id="3" name="Subtitle 2"/>
          <p:cNvSpPr>
            <a:spLocks noGrp="1"/>
          </p:cNvSpPr>
          <p:nvPr>
            <p:ph type="subTitle" idx="1"/>
          </p:nvPr>
        </p:nvSpPr>
        <p:spPr>
          <a:xfrm>
            <a:off x="1439036" y="1017569"/>
            <a:ext cx="9509245" cy="4110652"/>
          </a:xfrm>
        </p:spPr>
        <p:txBody>
          <a:bodyPr>
            <a:normAutofit/>
          </a:bodyPr>
          <a:lstStyle/>
          <a:p>
            <a:pPr lvl="1" algn="l">
              <a:spcAft>
                <a:spcPts val="600"/>
              </a:spcAft>
            </a:pPr>
            <a:r>
              <a:rPr lang="en-US" dirty="0"/>
              <a:t>Mapping of </a:t>
            </a:r>
            <a:r>
              <a:rPr lang="en-US" i="1" dirty="0">
                <a:effectLst>
                  <a:outerShdw blurRad="38100" dist="38100" dir="2700000" algn="tl">
                    <a:srgbClr val="000000">
                      <a:alpha val="43137"/>
                    </a:srgbClr>
                  </a:outerShdw>
                </a:effectLst>
              </a:rPr>
              <a:t>current and historical  data </a:t>
            </a:r>
            <a:r>
              <a:rPr lang="en-US" dirty="0"/>
              <a:t>of the Mediterranean fish cage farms and recognizing the existing diversity among Mediterranean countries in terms of the  aquaculture regulatory frameworks and production policies.</a:t>
            </a:r>
          </a:p>
          <a:p>
            <a:pPr lvl="1" algn="l"/>
            <a:r>
              <a:rPr lang="en-US" i="1" u="sng" dirty="0"/>
              <a:t>Measured parameters:</a:t>
            </a:r>
          </a:p>
          <a:p>
            <a:pPr lvl="1" algn="l"/>
            <a:r>
              <a:rPr lang="en-US" dirty="0">
                <a:solidFill>
                  <a:srgbClr val="FF0000"/>
                </a:solidFill>
              </a:rPr>
              <a:t>Distance from the shore</a:t>
            </a:r>
          </a:p>
          <a:p>
            <a:pPr lvl="1" algn="l"/>
            <a:r>
              <a:rPr lang="en-US" dirty="0"/>
              <a:t>Depth </a:t>
            </a:r>
          </a:p>
          <a:p>
            <a:pPr lvl="1" algn="l"/>
            <a:r>
              <a:rPr lang="en-US" dirty="0">
                <a:solidFill>
                  <a:schemeClr val="accent6">
                    <a:lumMod val="75000"/>
                  </a:schemeClr>
                </a:solidFill>
              </a:rPr>
              <a:t>Spatial distribution between fish farms</a:t>
            </a:r>
          </a:p>
          <a:p>
            <a:pPr lvl="1" algn="l"/>
            <a:r>
              <a:rPr lang="en-US" dirty="0">
                <a:solidFill>
                  <a:schemeClr val="accent2">
                    <a:lumMod val="75000"/>
                  </a:schemeClr>
                </a:solidFill>
              </a:rPr>
              <a:t>Fish Cage size</a:t>
            </a:r>
          </a:p>
          <a:p>
            <a:pPr marL="1257300" lvl="2" indent="-342900" algn="l">
              <a:buFont typeface="Arial" panose="020B0604020202020204" pitchFamily="34" charset="0"/>
              <a:buChar char="•"/>
            </a:pPr>
            <a:endParaRPr lang="nb-NO" sz="2000" u="sng" dirty="0">
              <a:solidFill>
                <a:schemeClr val="bg2"/>
              </a:solidFill>
            </a:endParaRPr>
          </a:p>
          <a:p>
            <a:endParaRPr lang="nb-NO" sz="2000" u="sng" dirty="0">
              <a:solidFill>
                <a:schemeClr val="bg2"/>
              </a:solidFill>
            </a:endParaRPr>
          </a:p>
          <a:p>
            <a:endParaRPr lang="nb-NO" sz="2000" u="sng" dirty="0">
              <a:solidFill>
                <a:schemeClr val="bg2"/>
              </a:solidFill>
            </a:endParaRPr>
          </a:p>
          <a:p>
            <a:endParaRPr lang="en-US" sz="2000" dirty="0">
              <a:solidFill>
                <a:schemeClr val="bg2"/>
              </a:solidFill>
            </a:endParaRPr>
          </a:p>
          <a:p>
            <a:endParaRPr lang="en-US" sz="2000" dirty="0"/>
          </a:p>
        </p:txBody>
      </p:sp>
      <p:pic>
        <p:nvPicPr>
          <p:cNvPr id="4" name="Picture 3"/>
          <p:cNvPicPr>
            <a:picLocks noChangeAspect="1"/>
          </p:cNvPicPr>
          <p:nvPr/>
        </p:nvPicPr>
        <p:blipFill>
          <a:blip r:embed="rId4"/>
          <a:stretch>
            <a:fillRect/>
          </a:stretch>
        </p:blipFill>
        <p:spPr>
          <a:xfrm>
            <a:off x="732107" y="5573119"/>
            <a:ext cx="1896020" cy="841321"/>
          </a:xfrm>
          <a:prstGeom prst="rect">
            <a:avLst/>
          </a:prstGeom>
        </p:spPr>
      </p:pic>
      <p:pic>
        <p:nvPicPr>
          <p:cNvPr id="5" name="Picture 4"/>
          <p:cNvPicPr>
            <a:picLocks noChangeAspect="1"/>
          </p:cNvPicPr>
          <p:nvPr/>
        </p:nvPicPr>
        <p:blipFill>
          <a:blip r:embed="rId5"/>
          <a:stretch>
            <a:fillRect/>
          </a:stretch>
        </p:blipFill>
        <p:spPr>
          <a:xfrm>
            <a:off x="9382393" y="5483407"/>
            <a:ext cx="1938696" cy="841321"/>
          </a:xfrm>
          <a:prstGeom prst="rect">
            <a:avLst/>
          </a:prstGeom>
        </p:spPr>
      </p:pic>
      <p:sp>
        <p:nvSpPr>
          <p:cNvPr id="14" name="Arrow: Left-Right 13"/>
          <p:cNvSpPr/>
          <p:nvPr/>
        </p:nvSpPr>
        <p:spPr>
          <a:xfrm rot="5986242">
            <a:off x="6879388" y="5120842"/>
            <a:ext cx="368969" cy="175884"/>
          </a:xfrm>
          <a:prstGeom prst="leftRightArrow">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0719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9037" y="154764"/>
            <a:ext cx="9144000" cy="1007395"/>
          </a:xfrm>
        </p:spPr>
        <p:txBody>
          <a:bodyPr>
            <a:normAutofit fontScale="90000"/>
          </a:bodyPr>
          <a:lstStyle/>
          <a:p>
            <a:br>
              <a:rPr lang="en-US" b="1" dirty="0"/>
            </a:br>
            <a:br>
              <a:rPr lang="en-US" b="1" dirty="0"/>
            </a:br>
            <a:br>
              <a:rPr lang="en-US" b="1" dirty="0"/>
            </a:br>
            <a:br>
              <a:rPr lang="en-US" b="1" dirty="0"/>
            </a:br>
            <a:r>
              <a:rPr lang="en-US" b="1" dirty="0"/>
              <a:t>Aquaspace tool </a:t>
            </a:r>
            <a:endParaRPr lang="en-US" dirty="0"/>
          </a:p>
        </p:txBody>
      </p:sp>
      <p:sp>
        <p:nvSpPr>
          <p:cNvPr id="3" name="Subtitle 2"/>
          <p:cNvSpPr>
            <a:spLocks noGrp="1"/>
          </p:cNvSpPr>
          <p:nvPr>
            <p:ph type="subTitle" idx="1"/>
          </p:nvPr>
        </p:nvSpPr>
        <p:spPr>
          <a:xfrm>
            <a:off x="1439037" y="1017569"/>
            <a:ext cx="9144000" cy="4110652"/>
          </a:xfrm>
        </p:spPr>
        <p:txBody>
          <a:bodyPr>
            <a:normAutofit/>
          </a:bodyPr>
          <a:lstStyle/>
          <a:p>
            <a:pPr lvl="1" algn="l"/>
            <a:r>
              <a:rPr lang="en-US" b="1" dirty="0"/>
              <a:t>Evaluation</a:t>
            </a:r>
            <a:r>
              <a:rPr lang="en-US" dirty="0"/>
              <a:t> of the AZA concept adoption in Greece and Turkey: </a:t>
            </a:r>
            <a:r>
              <a:rPr lang="en-US" i="1" dirty="0">
                <a:effectLst>
                  <a:outerShdw blurRad="38100" dist="38100" dir="2700000" algn="tl">
                    <a:srgbClr val="000000">
                      <a:alpha val="43137"/>
                    </a:srgbClr>
                  </a:outerShdw>
                </a:effectLst>
              </a:rPr>
              <a:t>spatial distribution</a:t>
            </a:r>
          </a:p>
          <a:p>
            <a:pPr marL="1257300" lvl="2" indent="-342900" algn="l">
              <a:buFont typeface="Arial" panose="020B0604020202020204" pitchFamily="34" charset="0"/>
              <a:buChar char="•"/>
            </a:pPr>
            <a:endParaRPr lang="nb-NO" sz="2000" u="sng" dirty="0">
              <a:solidFill>
                <a:schemeClr val="bg2"/>
              </a:solidFill>
            </a:endParaRPr>
          </a:p>
          <a:p>
            <a:endParaRPr lang="nb-NO" sz="2000" u="sng" dirty="0">
              <a:solidFill>
                <a:schemeClr val="bg2"/>
              </a:solidFill>
            </a:endParaRPr>
          </a:p>
          <a:p>
            <a:endParaRPr lang="nb-NO" sz="2000" u="sng" dirty="0">
              <a:solidFill>
                <a:schemeClr val="bg2"/>
              </a:solidFill>
            </a:endParaRPr>
          </a:p>
          <a:p>
            <a:endParaRPr lang="en-US" sz="2000" dirty="0">
              <a:solidFill>
                <a:schemeClr val="bg2"/>
              </a:solidFill>
            </a:endParaRPr>
          </a:p>
          <a:p>
            <a:endParaRPr lang="en-US" sz="2000" dirty="0"/>
          </a:p>
        </p:txBody>
      </p:sp>
      <p:pic>
        <p:nvPicPr>
          <p:cNvPr id="4" name="Picture 3"/>
          <p:cNvPicPr>
            <a:picLocks noChangeAspect="1"/>
          </p:cNvPicPr>
          <p:nvPr/>
        </p:nvPicPr>
        <p:blipFill>
          <a:blip r:embed="rId3"/>
          <a:stretch>
            <a:fillRect/>
          </a:stretch>
        </p:blipFill>
        <p:spPr>
          <a:xfrm>
            <a:off x="732107" y="5573119"/>
            <a:ext cx="1896020" cy="841321"/>
          </a:xfrm>
          <a:prstGeom prst="rect">
            <a:avLst/>
          </a:prstGeom>
        </p:spPr>
      </p:pic>
      <p:pic>
        <p:nvPicPr>
          <p:cNvPr id="5" name="Picture 4"/>
          <p:cNvPicPr>
            <a:picLocks noChangeAspect="1"/>
          </p:cNvPicPr>
          <p:nvPr/>
        </p:nvPicPr>
        <p:blipFill>
          <a:blip r:embed="rId4"/>
          <a:stretch>
            <a:fillRect/>
          </a:stretch>
        </p:blipFill>
        <p:spPr>
          <a:xfrm>
            <a:off x="9382393" y="5483407"/>
            <a:ext cx="1938696" cy="841321"/>
          </a:xfrm>
          <a:prstGeom prst="rect">
            <a:avLst/>
          </a:prstGeom>
        </p:spPr>
      </p:pic>
      <p:pic>
        <p:nvPicPr>
          <p:cNvPr id="8" name="Picture 7"/>
          <p:cNvPicPr>
            <a:picLocks noChangeAspect="1"/>
          </p:cNvPicPr>
          <p:nvPr/>
        </p:nvPicPr>
        <p:blipFill>
          <a:blip r:embed="rId5"/>
          <a:stretch>
            <a:fillRect/>
          </a:stretch>
        </p:blipFill>
        <p:spPr>
          <a:xfrm>
            <a:off x="732107" y="1607057"/>
            <a:ext cx="4474852" cy="2200847"/>
          </a:xfrm>
          <a:prstGeom prst="rect">
            <a:avLst/>
          </a:prstGeom>
        </p:spPr>
      </p:pic>
      <p:pic>
        <p:nvPicPr>
          <p:cNvPr id="10" name="Picture 9"/>
          <p:cNvPicPr>
            <a:picLocks noChangeAspect="1"/>
          </p:cNvPicPr>
          <p:nvPr/>
        </p:nvPicPr>
        <p:blipFill>
          <a:blip r:embed="rId6"/>
          <a:stretch>
            <a:fillRect/>
          </a:stretch>
        </p:blipFill>
        <p:spPr>
          <a:xfrm>
            <a:off x="5657572" y="1607057"/>
            <a:ext cx="4474852" cy="2194750"/>
          </a:xfrm>
          <a:prstGeom prst="rect">
            <a:avLst/>
          </a:prstGeom>
        </p:spPr>
      </p:pic>
      <p:pic>
        <p:nvPicPr>
          <p:cNvPr id="13" name="Picture 12"/>
          <p:cNvPicPr>
            <a:picLocks noChangeAspect="1"/>
          </p:cNvPicPr>
          <p:nvPr/>
        </p:nvPicPr>
        <p:blipFill>
          <a:blip r:embed="rId7"/>
          <a:stretch>
            <a:fillRect/>
          </a:stretch>
        </p:blipFill>
        <p:spPr>
          <a:xfrm>
            <a:off x="3770563" y="4129978"/>
            <a:ext cx="4480948" cy="2194750"/>
          </a:xfrm>
          <a:prstGeom prst="rect">
            <a:avLst/>
          </a:prstGeom>
        </p:spPr>
      </p:pic>
    </p:spTree>
    <p:extLst>
      <p:ext uri="{BB962C8B-B14F-4D97-AF65-F5344CB8AC3E}">
        <p14:creationId xmlns:p14="http://schemas.microsoft.com/office/powerpoint/2010/main" val="427686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9037" y="154764"/>
            <a:ext cx="9144000" cy="1007395"/>
          </a:xfrm>
        </p:spPr>
        <p:txBody>
          <a:bodyPr>
            <a:normAutofit fontScale="90000"/>
          </a:bodyPr>
          <a:lstStyle/>
          <a:p>
            <a:br>
              <a:rPr lang="en-US" b="1" dirty="0"/>
            </a:br>
            <a:br>
              <a:rPr lang="en-US" b="1" dirty="0"/>
            </a:br>
            <a:br>
              <a:rPr lang="en-US" b="1" dirty="0"/>
            </a:br>
            <a:br>
              <a:rPr lang="en-US" b="1" dirty="0"/>
            </a:br>
            <a:r>
              <a:rPr lang="en-US" b="1" dirty="0"/>
              <a:t>Aquaspace tool </a:t>
            </a:r>
            <a:endParaRPr lang="en-US" dirty="0"/>
          </a:p>
        </p:txBody>
      </p:sp>
      <p:sp>
        <p:nvSpPr>
          <p:cNvPr id="3" name="Subtitle 2"/>
          <p:cNvSpPr>
            <a:spLocks noGrp="1"/>
          </p:cNvSpPr>
          <p:nvPr>
            <p:ph type="subTitle" idx="1"/>
          </p:nvPr>
        </p:nvSpPr>
        <p:spPr>
          <a:xfrm>
            <a:off x="967564" y="1017568"/>
            <a:ext cx="10547496" cy="4809073"/>
          </a:xfrm>
        </p:spPr>
        <p:txBody>
          <a:bodyPr>
            <a:normAutofit lnSpcReduction="10000"/>
          </a:bodyPr>
          <a:lstStyle/>
          <a:p>
            <a:pPr lvl="1" algn="l"/>
            <a:r>
              <a:rPr lang="en-US" b="1" dirty="0"/>
              <a:t>Evaluation</a:t>
            </a:r>
            <a:r>
              <a:rPr lang="en-US" dirty="0"/>
              <a:t> of the AZA concept adoption in Greece and Turkey: </a:t>
            </a:r>
            <a:r>
              <a:rPr lang="en-US" i="1" dirty="0">
                <a:effectLst>
                  <a:outerShdw blurRad="38100" dist="38100" dir="2700000" algn="tl">
                    <a:srgbClr val="000000">
                      <a:alpha val="43137"/>
                    </a:srgbClr>
                  </a:outerShdw>
                </a:effectLst>
              </a:rPr>
              <a:t>production and performance</a:t>
            </a:r>
          </a:p>
          <a:p>
            <a:pPr lvl="1" algn="l"/>
            <a:endParaRPr lang="en-US" i="1" dirty="0">
              <a:effectLst>
                <a:outerShdw blurRad="38100" dist="38100" dir="2700000" algn="tl">
                  <a:srgbClr val="000000">
                    <a:alpha val="43137"/>
                  </a:srgbClr>
                </a:outerShdw>
              </a:effectLst>
            </a:endParaRPr>
          </a:p>
          <a:p>
            <a:pPr lvl="1" algn="l"/>
            <a:endParaRPr lang="en-US" i="1" dirty="0">
              <a:effectLst>
                <a:outerShdw blurRad="38100" dist="38100" dir="2700000" algn="tl">
                  <a:srgbClr val="000000">
                    <a:alpha val="43137"/>
                  </a:srgbClr>
                </a:outerShdw>
              </a:effectLst>
            </a:endParaRPr>
          </a:p>
          <a:p>
            <a:pPr lvl="1" algn="l"/>
            <a:endParaRPr lang="en-US" i="1" dirty="0">
              <a:effectLst>
                <a:outerShdw blurRad="38100" dist="38100" dir="2700000" algn="tl">
                  <a:srgbClr val="000000">
                    <a:alpha val="43137"/>
                  </a:srgbClr>
                </a:outerShdw>
              </a:effectLst>
            </a:endParaRPr>
          </a:p>
          <a:p>
            <a:pPr lvl="1" algn="l"/>
            <a:endParaRPr lang="en-US" i="1" dirty="0">
              <a:effectLst>
                <a:outerShdw blurRad="38100" dist="38100" dir="2700000" algn="tl">
                  <a:srgbClr val="000000">
                    <a:alpha val="43137"/>
                  </a:srgbClr>
                </a:outerShdw>
              </a:effectLst>
            </a:endParaRPr>
          </a:p>
          <a:p>
            <a:pPr lvl="1" algn="l"/>
            <a:endParaRPr lang="en-US" i="1" dirty="0">
              <a:effectLst>
                <a:outerShdw blurRad="38100" dist="38100" dir="2700000" algn="tl">
                  <a:srgbClr val="000000">
                    <a:alpha val="43137"/>
                  </a:srgbClr>
                </a:outerShdw>
              </a:effectLst>
            </a:endParaRPr>
          </a:p>
          <a:p>
            <a:pPr lvl="1" algn="l"/>
            <a:endParaRPr lang="en-US" i="1" dirty="0">
              <a:effectLst>
                <a:outerShdw blurRad="38100" dist="38100" dir="2700000" algn="tl">
                  <a:srgbClr val="000000">
                    <a:alpha val="43137"/>
                  </a:srgbClr>
                </a:outerShdw>
              </a:effectLst>
            </a:endParaRPr>
          </a:p>
          <a:p>
            <a:pPr lvl="1" algn="l"/>
            <a:endParaRPr lang="en-US" i="1" dirty="0">
              <a:effectLst>
                <a:outerShdw blurRad="38100" dist="38100" dir="2700000" algn="tl">
                  <a:srgbClr val="000000">
                    <a:alpha val="43137"/>
                  </a:srgbClr>
                </a:outerShdw>
              </a:effectLst>
            </a:endParaRPr>
          </a:p>
          <a:p>
            <a:pPr lvl="1" algn="l"/>
            <a:endParaRPr lang="en-US" i="1" dirty="0">
              <a:effectLst>
                <a:outerShdw blurRad="38100" dist="38100" dir="2700000" algn="tl">
                  <a:srgbClr val="000000">
                    <a:alpha val="43137"/>
                  </a:srgbClr>
                </a:outerShdw>
              </a:effectLst>
            </a:endParaRPr>
          </a:p>
          <a:p>
            <a:pPr lvl="1" algn="l"/>
            <a:endParaRPr lang="en-US" i="1" dirty="0">
              <a:effectLst>
                <a:outerShdw blurRad="38100" dist="38100" dir="2700000" algn="tl">
                  <a:srgbClr val="000000">
                    <a:alpha val="43137"/>
                  </a:srgbClr>
                </a:outerShdw>
              </a:effectLst>
            </a:endParaRPr>
          </a:p>
          <a:p>
            <a:pPr marL="800100" lvl="1" indent="-342900" algn="l">
              <a:buFont typeface="Wingdings" panose="05000000000000000000" pitchFamily="2" charset="2"/>
              <a:buChar char="Ø"/>
            </a:pPr>
            <a:r>
              <a:rPr lang="en-US" i="1" dirty="0">
                <a:effectLst>
                  <a:outerShdw blurRad="38100" dist="38100" dir="2700000" algn="tl">
                    <a:srgbClr val="000000">
                      <a:alpha val="43137"/>
                    </a:srgbClr>
                  </a:outerShdw>
                </a:effectLst>
              </a:rPr>
              <a:t>In Greece the adoption of AZA concept provided the industry with a boost in production but the expansion of the industry is currently hindered due to other factors. </a:t>
            </a:r>
          </a:p>
          <a:p>
            <a:pPr marL="800100" lvl="1" indent="-342900" algn="l">
              <a:buFont typeface="Wingdings" panose="05000000000000000000" pitchFamily="2" charset="2"/>
              <a:buChar char="Ø"/>
            </a:pPr>
            <a:r>
              <a:rPr lang="en-US" i="1" dirty="0">
                <a:effectLst>
                  <a:outerShdw blurRad="38100" dist="38100" dir="2700000" algn="tl">
                    <a:srgbClr val="000000">
                      <a:alpha val="43137"/>
                    </a:srgbClr>
                  </a:outerShdw>
                </a:effectLst>
              </a:rPr>
              <a:t>In Turkey the adoption of the AZA concept provided the industry with a sufficient boost and it seems that the expansion will continue but the biggest part of the market is occupied by bigger companies.</a:t>
            </a:r>
          </a:p>
          <a:p>
            <a:pPr marL="1257300" lvl="2" indent="-342900" algn="l">
              <a:buFont typeface="Arial" panose="020B0604020202020204" pitchFamily="34" charset="0"/>
              <a:buChar char="•"/>
            </a:pPr>
            <a:endParaRPr lang="nb-NO" sz="2000" u="sng" dirty="0">
              <a:solidFill>
                <a:schemeClr val="bg2"/>
              </a:solidFill>
            </a:endParaRPr>
          </a:p>
          <a:p>
            <a:endParaRPr lang="nb-NO" sz="2000" u="sng" dirty="0">
              <a:solidFill>
                <a:schemeClr val="bg2"/>
              </a:solidFill>
            </a:endParaRPr>
          </a:p>
          <a:p>
            <a:endParaRPr lang="nb-NO" sz="2000" u="sng" dirty="0">
              <a:solidFill>
                <a:schemeClr val="bg2"/>
              </a:solidFill>
            </a:endParaRPr>
          </a:p>
          <a:p>
            <a:endParaRPr lang="en-US" sz="2000" dirty="0">
              <a:solidFill>
                <a:schemeClr val="bg2"/>
              </a:solidFill>
            </a:endParaRPr>
          </a:p>
          <a:p>
            <a:endParaRPr lang="en-US" sz="2000" dirty="0"/>
          </a:p>
        </p:txBody>
      </p:sp>
      <p:pic>
        <p:nvPicPr>
          <p:cNvPr id="4" name="Picture 3"/>
          <p:cNvPicPr>
            <a:picLocks noChangeAspect="1"/>
          </p:cNvPicPr>
          <p:nvPr/>
        </p:nvPicPr>
        <p:blipFill>
          <a:blip r:embed="rId3"/>
          <a:stretch>
            <a:fillRect/>
          </a:stretch>
        </p:blipFill>
        <p:spPr>
          <a:xfrm>
            <a:off x="732107" y="5573119"/>
            <a:ext cx="1896020" cy="841321"/>
          </a:xfrm>
          <a:prstGeom prst="rect">
            <a:avLst/>
          </a:prstGeom>
        </p:spPr>
      </p:pic>
      <p:pic>
        <p:nvPicPr>
          <p:cNvPr id="5" name="Picture 4"/>
          <p:cNvPicPr>
            <a:picLocks noChangeAspect="1"/>
          </p:cNvPicPr>
          <p:nvPr/>
        </p:nvPicPr>
        <p:blipFill>
          <a:blip r:embed="rId4"/>
          <a:stretch>
            <a:fillRect/>
          </a:stretch>
        </p:blipFill>
        <p:spPr>
          <a:xfrm>
            <a:off x="9382393" y="5483407"/>
            <a:ext cx="1938696" cy="841321"/>
          </a:xfrm>
          <a:prstGeom prst="rect">
            <a:avLst/>
          </a:prstGeom>
        </p:spPr>
      </p:pic>
      <p:pic>
        <p:nvPicPr>
          <p:cNvPr id="7" name="Picture 6"/>
          <p:cNvPicPr>
            <a:picLocks noChangeAspect="1"/>
          </p:cNvPicPr>
          <p:nvPr/>
        </p:nvPicPr>
        <p:blipFill>
          <a:blip r:embed="rId5"/>
          <a:stretch>
            <a:fillRect/>
          </a:stretch>
        </p:blipFill>
        <p:spPr>
          <a:xfrm>
            <a:off x="1439037" y="1607057"/>
            <a:ext cx="4480948" cy="2200847"/>
          </a:xfrm>
          <a:prstGeom prst="rect">
            <a:avLst/>
          </a:prstGeom>
        </p:spPr>
      </p:pic>
      <p:pic>
        <p:nvPicPr>
          <p:cNvPr id="9" name="Picture 8"/>
          <p:cNvPicPr>
            <a:picLocks noChangeAspect="1"/>
          </p:cNvPicPr>
          <p:nvPr/>
        </p:nvPicPr>
        <p:blipFill>
          <a:blip r:embed="rId6"/>
          <a:stretch>
            <a:fillRect/>
          </a:stretch>
        </p:blipFill>
        <p:spPr>
          <a:xfrm>
            <a:off x="6477048" y="1613154"/>
            <a:ext cx="4480948" cy="2194750"/>
          </a:xfrm>
          <a:prstGeom prst="rect">
            <a:avLst/>
          </a:prstGeom>
        </p:spPr>
      </p:pic>
    </p:spTree>
    <p:extLst>
      <p:ext uri="{BB962C8B-B14F-4D97-AF65-F5344CB8AC3E}">
        <p14:creationId xmlns:p14="http://schemas.microsoft.com/office/powerpoint/2010/main" val="3152348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62C6A395CB18B46B9863D3F644880CF" ma:contentTypeVersion="0" ma:contentTypeDescription="Create a new document." ma:contentTypeScope="" ma:versionID="cf449b4350605adc9585cc11941b09a1">
  <xsd:schema xmlns:xsd="http://www.w3.org/2001/XMLSchema" xmlns:xs="http://www.w3.org/2001/XMLSchema" xmlns:p="http://schemas.microsoft.com/office/2006/metadata/properties" xmlns:ns2="8d08c73e-6ad2-41b9-9a59-cf3020d33995" targetNamespace="http://schemas.microsoft.com/office/2006/metadata/properties" ma:root="true" ma:fieldsID="3a8b84aa30b1dfa2aeb287e932cb6e53" ns2:_="">
    <xsd:import namespace="8d08c73e-6ad2-41b9-9a59-cf3020d3399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8c73e-6ad2-41b9-9a59-cf3020d3399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8d08c73e-6ad2-41b9-9a59-cf3020d33995">6UYT7PRY3AMU-1333104094-225</_dlc_DocId>
    <_dlc_DocIdUrl xmlns="8d08c73e-6ad2-41b9-9a59-cf3020d33995">
      <Url>https://prosjektrom.imr.no/14568-Aquaspace/_layouts/15/DocIdRedir.aspx?ID=6UYT7PRY3AMU-1333104094-225</Url>
      <Description>6UYT7PRY3AMU-1333104094-225</Description>
    </_dlc_DocIdUrl>
  </documentManagement>
</p:properties>
</file>

<file path=customXml/itemProps1.xml><?xml version="1.0" encoding="utf-8"?>
<ds:datastoreItem xmlns:ds="http://schemas.openxmlformats.org/officeDocument/2006/customXml" ds:itemID="{6C58AB7D-3DD4-4882-BF95-80FD742F60F1}">
  <ds:schemaRefs>
    <ds:schemaRef ds:uri="http://schemas.microsoft.com/sharepoint/v3/contenttype/forms"/>
  </ds:schemaRefs>
</ds:datastoreItem>
</file>

<file path=customXml/itemProps2.xml><?xml version="1.0" encoding="utf-8"?>
<ds:datastoreItem xmlns:ds="http://schemas.openxmlformats.org/officeDocument/2006/customXml" ds:itemID="{E42AE5AA-9E1F-4682-B49B-CDB7712B63D8}">
  <ds:schemaRefs>
    <ds:schemaRef ds:uri="http://schemas.microsoft.com/sharepoint/events"/>
  </ds:schemaRefs>
</ds:datastoreItem>
</file>

<file path=customXml/itemProps3.xml><?xml version="1.0" encoding="utf-8"?>
<ds:datastoreItem xmlns:ds="http://schemas.openxmlformats.org/officeDocument/2006/customXml" ds:itemID="{0D0FC99B-F0C6-40C2-B133-31D40243CD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08c73e-6ad2-41b9-9a59-cf3020d33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6F34A05-E8C1-42EB-86E0-80826B6524B1}">
  <ds:schemaRefs>
    <ds:schemaRef ds:uri="http://purl.org/dc/dcmitype/"/>
    <ds:schemaRef ds:uri="http://schemas.openxmlformats.org/package/2006/metadata/core-properties"/>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8d08c73e-6ad2-41b9-9a59-cf3020d3399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428</TotalTime>
  <Words>1059</Words>
  <Application>Microsoft Office PowerPoint</Application>
  <PresentationFormat>Widescreen</PresentationFormat>
  <Paragraphs>123</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Where? </vt:lpstr>
      <vt:lpstr>Case study ISSUE </vt:lpstr>
      <vt:lpstr>Tools used in the case study</vt:lpstr>
      <vt:lpstr>    Aquaspace tool </vt:lpstr>
      <vt:lpstr>    Aquaspace tool </vt:lpstr>
      <vt:lpstr>    Aquaspace tool </vt:lpstr>
      <vt:lpstr>    Aquaspace tool </vt:lpstr>
      <vt:lpstr>    Aquaspace tool </vt:lpstr>
      <vt:lpstr>    Stakeholder feedback and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of Case Study 2nd annual meeting, Hungary</dc:title>
  <dc:creator>Strand Øivind</dc:creator>
  <cp:lastModifiedBy>Strand Øivind</cp:lastModifiedBy>
  <cp:revision>62</cp:revision>
  <dcterms:created xsi:type="dcterms:W3CDTF">2017-02-10T12:17:10Z</dcterms:created>
  <dcterms:modified xsi:type="dcterms:W3CDTF">2017-07-23T16:55:19Z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0x010100E62C6A395CB18B46B9863D3F644880CF</vt:lpwstr>
  </property>
  <property fmtid="{D5CDD505-2E9C-101B-9397-08002B2CF9AE}" pid="3" name="_dlc_DocIdItemGuid">
    <vt:lpwstr>b71bfa81-074f-4e92-97b2-ad1684941608</vt:lpwstr>
  </property>
</Properties>
</file>