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95"/>
    <p:restoredTop sz="93692"/>
  </p:normalViewPr>
  <p:slideViewPr>
    <p:cSldViewPr>
      <p:cViewPr varScale="1">
        <p:scale>
          <a:sx n="66" d="100"/>
          <a:sy n="66" d="100"/>
        </p:scale>
        <p:origin x="87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B5A5-F446-4BAA-A867-75004FD7540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264E-8019-4BF3-8E58-3E8D0A17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930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B5A5-F446-4BAA-A867-75004FD7540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264E-8019-4BF3-8E58-3E8D0A17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75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B5A5-F446-4BAA-A867-75004FD7540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264E-8019-4BF3-8E58-3E8D0A17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0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B5A5-F446-4BAA-A867-75004FD7540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264E-8019-4BF3-8E58-3E8D0A17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65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B5A5-F446-4BAA-A867-75004FD7540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264E-8019-4BF3-8E58-3E8D0A17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06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B5A5-F446-4BAA-A867-75004FD7540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264E-8019-4BF3-8E58-3E8D0A17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62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B5A5-F446-4BAA-A867-75004FD7540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264E-8019-4BF3-8E58-3E8D0A17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92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B5A5-F446-4BAA-A867-75004FD7540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264E-8019-4BF3-8E58-3E8D0A17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40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B5A5-F446-4BAA-A867-75004FD7540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264E-8019-4BF3-8E58-3E8D0A17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77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B5A5-F446-4BAA-A867-75004FD7540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264E-8019-4BF3-8E58-3E8D0A17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35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B5A5-F446-4BAA-A867-75004FD7540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264E-8019-4BF3-8E58-3E8D0A17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94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3B5A5-F446-4BAA-A867-75004FD7540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6264E-8019-4BF3-8E58-3E8D0A17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01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4.0/" TargetMode="External"/><Relationship Id="rId2" Type="http://schemas.openxmlformats.org/officeDocument/2006/relationships/hyperlink" Target="http://aquaspace-h2020.eu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quaspace-h2020.e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quaspace-h2020.eu/" TargetMode="Externa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34104"/>
            <a:ext cx="7772400" cy="1201624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tx2"/>
                </a:solidFill>
              </a:rPr>
              <a:t>Topic 12: Discussion of Spatial Planning for Aquaculture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0555" y="5485202"/>
            <a:ext cx="6400800" cy="1101697"/>
          </a:xfrm>
        </p:spPr>
        <p:txBody>
          <a:bodyPr>
            <a:normAutofit fontScale="92500" lnSpcReduction="10000"/>
          </a:bodyPr>
          <a:lstStyle/>
          <a:p>
            <a:r>
              <a:rPr lang="en-GB" sz="1200" dirty="0">
                <a:solidFill>
                  <a:schemeClr val="tx1"/>
                </a:solidFill>
              </a:rPr>
              <a:t>The materials used here have been assembled as part of the </a:t>
            </a:r>
            <a:r>
              <a:rPr lang="en-GB" sz="1200" dirty="0" err="1">
                <a:solidFill>
                  <a:schemeClr val="tx1"/>
                </a:solidFill>
              </a:rPr>
              <a:t>AquaSpace</a:t>
            </a:r>
            <a:r>
              <a:rPr lang="en-GB" sz="1200" dirty="0">
                <a:solidFill>
                  <a:schemeClr val="tx1"/>
                </a:solidFill>
              </a:rPr>
              <a:t> project</a:t>
            </a:r>
            <a:br>
              <a:rPr lang="en-GB" sz="1200" dirty="0">
                <a:solidFill>
                  <a:schemeClr val="tx1"/>
                </a:solidFill>
              </a:rPr>
            </a:br>
            <a:r>
              <a:rPr lang="en-GB" sz="1200" dirty="0">
                <a:solidFill>
                  <a:schemeClr val="tx1"/>
                </a:solidFill>
              </a:rPr>
              <a:t>(Ecosystem Approach to making Space for Aquaculture, </a:t>
            </a:r>
            <a:r>
              <a:rPr lang="en-GB" sz="1200" u="sng" dirty="0">
                <a:solidFill>
                  <a:schemeClr val="tx1"/>
                </a:solidFill>
                <a:hlinkClick r:id="rId2"/>
              </a:rPr>
              <a:t>http://aquaspace-h2020.eu</a:t>
            </a:r>
            <a:r>
              <a:rPr lang="en-GB" sz="1200" dirty="0">
                <a:solidFill>
                  <a:schemeClr val="tx1"/>
                </a:solidFill>
              </a:rPr>
              <a:t>) </a:t>
            </a:r>
            <a:br>
              <a:rPr lang="en-GB" sz="1200" dirty="0">
                <a:solidFill>
                  <a:schemeClr val="tx1"/>
                </a:solidFill>
              </a:rPr>
            </a:br>
            <a:r>
              <a:rPr lang="en-GB" sz="1200" dirty="0">
                <a:solidFill>
                  <a:schemeClr val="tx1"/>
                </a:solidFill>
              </a:rPr>
              <a:t>and has received funding from the European Union's Horizon 2020 Framework Programme </a:t>
            </a:r>
            <a:br>
              <a:rPr lang="en-GB" sz="1200" dirty="0">
                <a:solidFill>
                  <a:schemeClr val="tx1"/>
                </a:solidFill>
              </a:rPr>
            </a:br>
            <a:r>
              <a:rPr lang="en-GB" sz="1200" dirty="0">
                <a:solidFill>
                  <a:schemeClr val="tx1"/>
                </a:solidFill>
              </a:rPr>
              <a:t>for Research and Innovation under grant agreement n° 633476.</a:t>
            </a:r>
          </a:p>
          <a:p>
            <a:r>
              <a:rPr lang="en-GB" sz="1200" dirty="0">
                <a:solidFill>
                  <a:schemeClr val="tx1"/>
                </a:solidFill>
              </a:rPr>
              <a:t>They may be used under a </a:t>
            </a:r>
            <a:r>
              <a:rPr lang="en-GB" sz="1200" dirty="0">
                <a:solidFill>
                  <a:schemeClr val="tx1"/>
                </a:solidFill>
                <a:hlinkClick r:id="rId3"/>
              </a:rPr>
              <a:t>Creative Commons Attribution-ShareAlike 4.0 International License</a:t>
            </a:r>
            <a:r>
              <a:rPr lang="en-GB" sz="1200" dirty="0">
                <a:solidFill>
                  <a:schemeClr val="tx1"/>
                </a:solidFill>
              </a:rPr>
              <a:t>, with attribution to the author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619" y="584270"/>
            <a:ext cx="3486777" cy="1548586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475227" y="5485202"/>
            <a:ext cx="1435328" cy="1256166"/>
            <a:chOff x="475227" y="5485202"/>
            <a:chExt cx="1435328" cy="125616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227" y="5485202"/>
              <a:ext cx="1435328" cy="975245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475227" y="6433591"/>
              <a:ext cx="142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Horizon 2020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051720" y="3984656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Paul Tett SAMS</a:t>
            </a:r>
          </a:p>
          <a:p>
            <a:pPr algn="ctr"/>
            <a:r>
              <a:rPr lang="en-GB" sz="2400" dirty="0" err="1">
                <a:solidFill>
                  <a:schemeClr val="bg1">
                    <a:lumMod val="50000"/>
                  </a:schemeClr>
                </a:solidFill>
              </a:rPr>
              <a:t>Ibon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</a:rPr>
              <a:t>Galparsoro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 AZTI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568" y="2103239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Masters Module </a:t>
            </a:r>
          </a:p>
          <a:p>
            <a:pPr algn="ctr"/>
            <a:r>
              <a:rPr lang="en-GB" dirty="0">
                <a:solidFill>
                  <a:schemeClr val="tx2"/>
                </a:solidFill>
              </a:rPr>
              <a:t>PLANNING AND MANAGING THE USE OF SPACE FOR AQUACULTURE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1720" y="4919424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26 September 2018</a:t>
            </a:r>
          </a:p>
        </p:txBody>
      </p:sp>
    </p:spTree>
    <p:extLst>
      <p:ext uri="{BB962C8B-B14F-4D97-AF65-F5344CB8AC3E}">
        <p14:creationId xmlns:p14="http://schemas.microsoft.com/office/powerpoint/2010/main" val="364362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slides contain the diagrams used in a Discussion of Spatial Planning for Aquaculture in the context of the </a:t>
            </a:r>
            <a:r>
              <a:rPr lang="en-US" dirty="0" err="1"/>
              <a:t>Aquaspace</a:t>
            </a:r>
            <a:r>
              <a:rPr lang="en-US" dirty="0"/>
              <a:t> project</a:t>
            </a:r>
          </a:p>
          <a:p>
            <a:r>
              <a:rPr lang="en-US" sz="2400" dirty="0"/>
              <a:t>Details of references can be found in the accompanying text by </a:t>
            </a:r>
            <a:r>
              <a:rPr lang="en-US" sz="2400" i="1" dirty="0"/>
              <a:t>Tett, P. &amp; </a:t>
            </a:r>
            <a:r>
              <a:rPr lang="en-US" sz="2400" i="1" dirty="0" err="1"/>
              <a:t>Galparsoro</a:t>
            </a:r>
            <a:r>
              <a:rPr lang="en-US" sz="2400" i="1" dirty="0"/>
              <a:t>, I. (2018) Discussion of Spatial Planning for Aquaculture, </a:t>
            </a:r>
            <a:r>
              <a:rPr lang="en-US" sz="2400" i="1" dirty="0" err="1"/>
              <a:t>AquaSpace</a:t>
            </a:r>
            <a:r>
              <a:rPr lang="en-US" sz="2400" i="1" dirty="0"/>
              <a:t> project, SAMS, Oban, Scotland. </a:t>
            </a:r>
          </a:p>
        </p:txBody>
      </p:sp>
    </p:spTree>
    <p:extLst>
      <p:ext uri="{BB962C8B-B14F-4D97-AF65-F5344CB8AC3E}">
        <p14:creationId xmlns:p14="http://schemas.microsoft.com/office/powerpoint/2010/main" val="1783994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US" dirty="0"/>
              <a:t>Three </a:t>
            </a:r>
            <a:r>
              <a:rPr lang="en-US" dirty="0" err="1"/>
              <a:t>Licences</a:t>
            </a:r>
            <a:br>
              <a:rPr lang="en-US" dirty="0"/>
            </a:br>
            <a:r>
              <a:rPr lang="en-US" sz="2700" dirty="0" err="1"/>
              <a:t>Licences</a:t>
            </a:r>
            <a:r>
              <a:rPr lang="en-US" sz="2700" dirty="0"/>
              <a:t> are switches that must by ‘ON’ for the enterprise to be viable; in some cases they are legal permissions</a:t>
            </a:r>
          </a:p>
        </p:txBody>
      </p:sp>
      <p:pic>
        <p:nvPicPr>
          <p:cNvPr id="4" name="AQUASPACE-licencesv3.pdf" descr="AQUASPACE-licencesv3.pdf"/>
          <p:cNvPicPr>
            <a:picLocks noGrp="1" noChangeAspect="1"/>
          </p:cNvPicPr>
          <p:nvPr>
            <p:ph idx="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539552" y="1528558"/>
            <a:ext cx="6254681" cy="5112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7042F9D-57E9-8C45-A6AB-A812B0D17979}"/>
              </a:ext>
            </a:extLst>
          </p:cNvPr>
          <p:cNvSpPr txBox="1"/>
          <p:nvPr/>
        </p:nvSpPr>
        <p:spPr>
          <a:xfrm>
            <a:off x="5621772" y="4886232"/>
            <a:ext cx="35542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(MS)P: (Marine Spatial) Planning; </a:t>
            </a:r>
          </a:p>
          <a:p>
            <a:r>
              <a:rPr lang="en-US" dirty="0"/>
              <a:t>SLO: Social </a:t>
            </a:r>
            <a:r>
              <a:rPr lang="en-US" dirty="0" err="1"/>
              <a:t>Licence</a:t>
            </a:r>
            <a:r>
              <a:rPr lang="en-US" dirty="0"/>
              <a:t> to Operate;</a:t>
            </a:r>
          </a:p>
          <a:p>
            <a:r>
              <a:rPr lang="en-US" dirty="0"/>
              <a:t> MSFD: Marine Strategy </a:t>
            </a:r>
          </a:p>
          <a:p>
            <a:r>
              <a:rPr lang="en-US" dirty="0"/>
              <a:t>Framework Directive (2008/56/EC); </a:t>
            </a:r>
          </a:p>
          <a:p>
            <a:r>
              <a:rPr lang="en-US" dirty="0"/>
              <a:t>WFD: Water Framework </a:t>
            </a:r>
          </a:p>
          <a:p>
            <a:r>
              <a:rPr lang="en-US" dirty="0"/>
              <a:t>Directive (2000/60/EC)</a:t>
            </a:r>
          </a:p>
        </p:txBody>
      </p:sp>
    </p:spTree>
    <p:extLst>
      <p:ext uri="{BB962C8B-B14F-4D97-AF65-F5344CB8AC3E}">
        <p14:creationId xmlns:p14="http://schemas.microsoft.com/office/powerpoint/2010/main" val="1814136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EBFD19D-5138-A14D-B228-982E9D92C01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00200"/>
            <a:ext cx="5258810" cy="3124800"/>
          </a:xfr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DE54FD5-AC50-0A44-B6E4-6FB64BA68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68902" y="4293096"/>
            <a:ext cx="4038600" cy="2260848"/>
          </a:xfrm>
        </p:spPr>
        <p:txBody>
          <a:bodyPr>
            <a:normAutofit/>
          </a:bodyPr>
          <a:lstStyle/>
          <a:p>
            <a:r>
              <a:rPr lang="en-US" sz="2400" dirty="0"/>
              <a:t>Categorization of stakeholders attending </a:t>
            </a:r>
            <a:r>
              <a:rPr lang="en-US" sz="2400" dirty="0" err="1"/>
              <a:t>AquaSpace</a:t>
            </a:r>
            <a:r>
              <a:rPr lang="en-US" sz="2400" dirty="0"/>
              <a:t> workshops, from </a:t>
            </a:r>
            <a:r>
              <a:rPr lang="en-US" sz="2400" dirty="0" err="1"/>
              <a:t>Galparsoro</a:t>
            </a:r>
            <a:r>
              <a:rPr lang="en-US" sz="2400" dirty="0"/>
              <a:t> et al. (2018)</a:t>
            </a:r>
          </a:p>
        </p:txBody>
      </p:sp>
    </p:spTree>
    <p:extLst>
      <p:ext uri="{BB962C8B-B14F-4D97-AF65-F5344CB8AC3E}">
        <p14:creationId xmlns:p14="http://schemas.microsoft.com/office/powerpoint/2010/main" val="2047348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DA8F1-E4C0-6947-A723-9D82278FE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AquaSpace</a:t>
            </a:r>
            <a:r>
              <a:rPr lang="en-US" dirty="0"/>
              <a:t> Integrating Tools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8A58D06-46C5-8742-82D7-518024F3C2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0" y="1615281"/>
            <a:ext cx="6299200" cy="4495800"/>
          </a:xfrm>
        </p:spPr>
      </p:pic>
    </p:spTree>
    <p:extLst>
      <p:ext uri="{BB962C8B-B14F-4D97-AF65-F5344CB8AC3E}">
        <p14:creationId xmlns:p14="http://schemas.microsoft.com/office/powerpoint/2010/main" val="3970725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918DA-7D8F-D742-A2E6-43276EBC3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Issues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456D216-5707-C641-B4A5-DDCF9C8206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628800"/>
            <a:ext cx="5384800" cy="213360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E6781E3-14F5-0446-9406-2CBBC6A01849}"/>
              </a:ext>
            </a:extLst>
          </p:cNvPr>
          <p:cNvSpPr/>
          <p:nvPr/>
        </p:nvSpPr>
        <p:spPr>
          <a:xfrm>
            <a:off x="3851920" y="443711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Frequency of reported issues with an economic and market dimension: number of </a:t>
            </a:r>
            <a:r>
              <a:rPr lang="en-US" dirty="0" err="1"/>
              <a:t>AquaSpace</a:t>
            </a:r>
            <a:r>
              <a:rPr lang="en-US" dirty="0"/>
              <a:t> study sites out of maximum 17, from </a:t>
            </a:r>
            <a:r>
              <a:rPr lang="en-US" dirty="0" err="1"/>
              <a:t>Galparsoro</a:t>
            </a:r>
            <a:r>
              <a:rPr lang="en-US" dirty="0"/>
              <a:t> et al. (2018).</a:t>
            </a:r>
          </a:p>
        </p:txBody>
      </p:sp>
    </p:spTree>
    <p:extLst>
      <p:ext uri="{BB962C8B-B14F-4D97-AF65-F5344CB8AC3E}">
        <p14:creationId xmlns:p14="http://schemas.microsoft.com/office/powerpoint/2010/main" val="2746306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90B18E-F7A6-1E4F-80E2-AF69BB7567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836712"/>
            <a:ext cx="6038167" cy="4525963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B00B04E-B9EB-CD49-A4F4-729DCAD60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Situation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25DF09-051C-5C41-8515-3B30FBCE1FD6}"/>
              </a:ext>
            </a:extLst>
          </p:cNvPr>
          <p:cNvSpPr txBox="1"/>
          <p:nvPr/>
        </p:nvSpPr>
        <p:spPr>
          <a:xfrm>
            <a:off x="287016" y="5157192"/>
            <a:ext cx="88569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Ostrom's Action Situation diagram (Ostrom, 2007, fig. 1) modified to describe </a:t>
            </a:r>
          </a:p>
          <a:p>
            <a:r>
              <a:rPr lang="en-US" dirty="0"/>
              <a:t>the </a:t>
            </a:r>
            <a:r>
              <a:rPr lang="en-US" dirty="0" err="1"/>
              <a:t>licence</a:t>
            </a:r>
            <a:r>
              <a:rPr lang="en-US" dirty="0"/>
              <a:t>-related interactions that have been considered in this unit. </a:t>
            </a:r>
          </a:p>
          <a:p>
            <a:r>
              <a:rPr lang="en-US" dirty="0"/>
              <a:t>The bounded social-ecological system implied by this diagram should be viewed as dynamic, </a:t>
            </a:r>
          </a:p>
          <a:p>
            <a:r>
              <a:rPr lang="en-US" dirty="0"/>
              <a:t>evolving over time as a result of internal processes and the effects from outside of </a:t>
            </a:r>
          </a:p>
          <a:p>
            <a:r>
              <a:rPr lang="en-US" dirty="0"/>
              <a:t>environmental pressures and economic and social drivers.</a:t>
            </a:r>
          </a:p>
        </p:txBody>
      </p:sp>
    </p:spTree>
    <p:extLst>
      <p:ext uri="{BB962C8B-B14F-4D97-AF65-F5344CB8AC3E}">
        <p14:creationId xmlns:p14="http://schemas.microsoft.com/office/powerpoint/2010/main" val="3908612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523" y="2852936"/>
            <a:ext cx="7488832" cy="19442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800" dirty="0">
                <a:cs typeface="Arial" pitchFamily="34" charset="0"/>
              </a:rPr>
              <a:t>For more information about </a:t>
            </a:r>
          </a:p>
          <a:p>
            <a:pPr marL="0" indent="0" algn="ctr">
              <a:buNone/>
            </a:pPr>
            <a:r>
              <a:rPr lang="en-GB" sz="1800" dirty="0">
                <a:cs typeface="Arial" pitchFamily="34" charset="0"/>
              </a:rPr>
              <a:t>the </a:t>
            </a:r>
            <a:r>
              <a:rPr lang="en-GB" sz="1800" dirty="0" err="1">
                <a:cs typeface="Arial" pitchFamily="34" charset="0"/>
              </a:rPr>
              <a:t>AquaSpace</a:t>
            </a:r>
            <a:r>
              <a:rPr lang="en-GB" sz="1800" dirty="0">
                <a:cs typeface="Arial" pitchFamily="34" charset="0"/>
              </a:rPr>
              <a:t> Masters module </a:t>
            </a:r>
          </a:p>
          <a:p>
            <a:pPr marL="0" indent="0" algn="ctr">
              <a:buNone/>
            </a:pPr>
            <a:r>
              <a:rPr lang="en-GB" sz="1800" dirty="0">
                <a:cs typeface="Arial" pitchFamily="34" charset="0"/>
              </a:rPr>
              <a:t>and spatial planning toolbox, </a:t>
            </a:r>
          </a:p>
          <a:p>
            <a:pPr marL="0" indent="0" algn="ctr">
              <a:buNone/>
            </a:pPr>
            <a:r>
              <a:rPr lang="en-GB" sz="1800" dirty="0">
                <a:cs typeface="Arial" pitchFamily="34" charset="0"/>
              </a:rPr>
              <a:t>visit our website:</a:t>
            </a:r>
          </a:p>
          <a:p>
            <a:pPr marL="0" indent="0" algn="ctr">
              <a:buNone/>
            </a:pPr>
            <a:r>
              <a:rPr lang="en-GB" sz="1800" b="1" dirty="0">
                <a:cs typeface="Arial" pitchFamily="34" charset="0"/>
                <a:hlinkClick r:id="rId2"/>
              </a:rPr>
              <a:t>www.aquaspace-h2020.eu</a:t>
            </a:r>
            <a:endParaRPr lang="en-GB" sz="1800" b="1" dirty="0"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27" y="5413194"/>
            <a:ext cx="1435328" cy="9752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5227" y="6361583"/>
            <a:ext cx="14253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Horizon 2020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76672"/>
            <a:ext cx="3779732" cy="1678696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910555" y="5524343"/>
            <a:ext cx="640080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200" dirty="0"/>
              <a:t>The materials used here have been assembled as part of the </a:t>
            </a:r>
            <a:r>
              <a:rPr lang="en-GB" sz="1200" dirty="0" err="1"/>
              <a:t>AquaSpace</a:t>
            </a:r>
            <a:r>
              <a:rPr lang="en-GB" sz="1200" dirty="0"/>
              <a:t> project</a:t>
            </a:r>
            <a:br>
              <a:rPr lang="en-GB" sz="1200" dirty="0"/>
            </a:br>
            <a:r>
              <a:rPr lang="en-GB" sz="1200" dirty="0"/>
              <a:t>(Ecosystem Approach to making Space for Aquaculture, </a:t>
            </a:r>
            <a:r>
              <a:rPr lang="en-GB" sz="1200" u="sng" dirty="0">
                <a:hlinkClick r:id="rId5"/>
              </a:rPr>
              <a:t>http://aquaspace-h2020.eu</a:t>
            </a:r>
            <a:r>
              <a:rPr lang="en-GB" sz="1200" dirty="0"/>
              <a:t>) </a:t>
            </a:r>
            <a:br>
              <a:rPr lang="en-GB" sz="1200" dirty="0"/>
            </a:br>
            <a:r>
              <a:rPr lang="en-GB" sz="1200" dirty="0"/>
              <a:t>and has received funding from the European Union's Horizon 2020 Framework Programme </a:t>
            </a:r>
            <a:br>
              <a:rPr lang="en-GB" sz="1200" dirty="0"/>
            </a:br>
            <a:r>
              <a:rPr lang="en-GB" sz="1200" dirty="0"/>
              <a:t>for Research and Innovation under grant agreement n° 633476.</a:t>
            </a:r>
          </a:p>
        </p:txBody>
      </p:sp>
    </p:spTree>
    <p:extLst>
      <p:ext uri="{BB962C8B-B14F-4D97-AF65-F5344CB8AC3E}">
        <p14:creationId xmlns:p14="http://schemas.microsoft.com/office/powerpoint/2010/main" val="3604085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300</Words>
  <Application>Microsoft Macintosh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Topic 12: Discussion of Spatial Planning for Aquaculture</vt:lpstr>
      <vt:lpstr>Introduction</vt:lpstr>
      <vt:lpstr>Three Licences Licences are switches that must by ‘ON’ for the enterprise to be viable; in some cases they are legal permissions</vt:lpstr>
      <vt:lpstr>Stakeholders</vt:lpstr>
      <vt:lpstr>AquaSpace Integrating Tools</vt:lpstr>
      <vt:lpstr>Economic Issues</vt:lpstr>
      <vt:lpstr>Action Situation</vt:lpstr>
      <vt:lpstr>PowerPoint Presentation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Marieke Steuben</dc:creator>
  <cp:lastModifiedBy>Paul Tett</cp:lastModifiedBy>
  <cp:revision>52</cp:revision>
  <dcterms:created xsi:type="dcterms:W3CDTF">2015-06-22T13:48:26Z</dcterms:created>
  <dcterms:modified xsi:type="dcterms:W3CDTF">2018-09-26T11:15:34Z</dcterms:modified>
</cp:coreProperties>
</file>